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861" r:id="rId2"/>
    <p:sldId id="953" r:id="rId3"/>
    <p:sldId id="964" r:id="rId4"/>
    <p:sldId id="965" r:id="rId5"/>
    <p:sldId id="966" r:id="rId6"/>
    <p:sldId id="967" r:id="rId7"/>
    <p:sldId id="968" r:id="rId8"/>
    <p:sldId id="973" r:id="rId9"/>
    <p:sldId id="974" r:id="rId10"/>
    <p:sldId id="975" r:id="rId11"/>
    <p:sldId id="976" r:id="rId12"/>
    <p:sldId id="978" r:id="rId13"/>
    <p:sldId id="979" r:id="rId14"/>
    <p:sldId id="977" r:id="rId15"/>
    <p:sldId id="980" r:id="rId16"/>
    <p:sldId id="981" r:id="rId1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78E1B4"/>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53" autoAdjust="0"/>
    <p:restoredTop sz="82443" autoAdjust="0"/>
  </p:normalViewPr>
  <p:slideViewPr>
    <p:cSldViewPr>
      <p:cViewPr varScale="1">
        <p:scale>
          <a:sx n="121" d="100"/>
          <a:sy n="121" d="100"/>
        </p:scale>
        <p:origin x="176" y="13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9/30/20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042517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2506327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3326108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3308839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2743748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16</a:t>
            </a:fld>
            <a:endParaRPr lang="en-US" dirty="0"/>
          </a:p>
        </p:txBody>
      </p:sp>
    </p:spTree>
    <p:extLst>
      <p:ext uri="{BB962C8B-B14F-4D97-AF65-F5344CB8AC3E}">
        <p14:creationId xmlns:p14="http://schemas.microsoft.com/office/powerpoint/2010/main" val="1912496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3884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905501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731653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456004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401800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602040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635368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935978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1:8-25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056A29B-1E48-274C-8E8F-5E521EA4BE8E}"/>
              </a:ext>
            </a:extLst>
          </p:cNvPr>
          <p:cNvSpPr txBox="1"/>
          <p:nvPr/>
        </p:nvSpPr>
        <p:spPr>
          <a:xfrm>
            <a:off x="0" y="0"/>
            <a:ext cx="7380312" cy="461665"/>
          </a:xfrm>
          <a:prstGeom prst="rect">
            <a:avLst/>
          </a:prstGeom>
          <a:noFill/>
        </p:spPr>
        <p:txBody>
          <a:bodyPr wrap="square" rtlCol="0">
            <a:spAutoFit/>
          </a:bodyPr>
          <a:lstStyle/>
          <a:p>
            <a:r>
              <a:rPr lang="en-AU" sz="2400" u="sng" dirty="0">
                <a:solidFill>
                  <a:schemeClr val="bg1"/>
                </a:solidFill>
                <a:latin typeface="Times New Roman" panose="02020603050405020304" pitchFamily="18" charset="0"/>
                <a:cs typeface="Times New Roman" panose="02020603050405020304" pitchFamily="18" charset="0"/>
              </a:rPr>
              <a:t>Motivations to live lives of Holiness and Obedience</a:t>
            </a:r>
          </a:p>
        </p:txBody>
      </p:sp>
      <p:sp>
        <p:nvSpPr>
          <p:cNvPr id="8" name="TextBox 7">
            <a:extLst>
              <a:ext uri="{FF2B5EF4-FFF2-40B4-BE49-F238E27FC236}">
                <a16:creationId xmlns:a16="http://schemas.microsoft.com/office/drawing/2014/main" id="{CF909BA4-C29C-3A4D-84F0-759E3644C04E}"/>
              </a:ext>
            </a:extLst>
          </p:cNvPr>
          <p:cNvSpPr txBox="1"/>
          <p:nvPr/>
        </p:nvSpPr>
        <p:spPr>
          <a:xfrm>
            <a:off x="0" y="451945"/>
            <a:ext cx="687625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Be Holy because our Heavenly Father is Holy</a:t>
            </a:r>
          </a:p>
        </p:txBody>
      </p:sp>
      <p:sp>
        <p:nvSpPr>
          <p:cNvPr id="10" name="TextBox 9">
            <a:extLst>
              <a:ext uri="{FF2B5EF4-FFF2-40B4-BE49-F238E27FC236}">
                <a16:creationId xmlns:a16="http://schemas.microsoft.com/office/drawing/2014/main" id="{360B5013-0F1F-CF4C-BA87-23648417F971}"/>
              </a:ext>
            </a:extLst>
          </p:cNvPr>
          <p:cNvSpPr txBox="1"/>
          <p:nvPr/>
        </p:nvSpPr>
        <p:spPr>
          <a:xfrm>
            <a:off x="0" y="830997"/>
            <a:ext cx="299833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The Fear of God</a:t>
            </a:r>
          </a:p>
        </p:txBody>
      </p:sp>
      <p:sp>
        <p:nvSpPr>
          <p:cNvPr id="11" name="TextBox 10">
            <a:extLst>
              <a:ext uri="{FF2B5EF4-FFF2-40B4-BE49-F238E27FC236}">
                <a16:creationId xmlns:a16="http://schemas.microsoft.com/office/drawing/2014/main" id="{FF0447BB-1147-F942-B80B-73FCD4C80F6E}"/>
              </a:ext>
            </a:extLst>
          </p:cNvPr>
          <p:cNvSpPr txBox="1"/>
          <p:nvPr/>
        </p:nvSpPr>
        <p:spPr>
          <a:xfrm>
            <a:off x="2987824" y="878744"/>
            <a:ext cx="6111051" cy="1015663"/>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Many misunderstand the fear of God</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Some believe God delights to smite</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Others believe Christians should have no fear of God</a:t>
            </a:r>
          </a:p>
        </p:txBody>
      </p:sp>
      <p:sp>
        <p:nvSpPr>
          <p:cNvPr id="12" name="TextBox 11">
            <a:extLst>
              <a:ext uri="{FF2B5EF4-FFF2-40B4-BE49-F238E27FC236}">
                <a16:creationId xmlns:a16="http://schemas.microsoft.com/office/drawing/2014/main" id="{E45F39C9-2285-514C-A6E0-3B7E67B5C4EC}"/>
              </a:ext>
            </a:extLst>
          </p:cNvPr>
          <p:cNvSpPr txBox="1"/>
          <p:nvPr/>
        </p:nvSpPr>
        <p:spPr>
          <a:xfrm>
            <a:off x="45125" y="1159225"/>
            <a:ext cx="2986449"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does not delight in punishing the wicked</a:t>
            </a:r>
          </a:p>
        </p:txBody>
      </p:sp>
      <p:sp>
        <p:nvSpPr>
          <p:cNvPr id="14" name="TextBox 13">
            <a:extLst>
              <a:ext uri="{FF2B5EF4-FFF2-40B4-BE49-F238E27FC236}">
                <a16:creationId xmlns:a16="http://schemas.microsoft.com/office/drawing/2014/main" id="{C0105667-9B99-C647-8CA3-C7157BE737D1}"/>
              </a:ext>
            </a:extLst>
          </p:cNvPr>
          <p:cNvSpPr txBox="1"/>
          <p:nvPr/>
        </p:nvSpPr>
        <p:spPr>
          <a:xfrm>
            <a:off x="0" y="1867111"/>
            <a:ext cx="9085281"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consistently taught (Old Testament and New Testament) to Fear God</a:t>
            </a:r>
          </a:p>
        </p:txBody>
      </p:sp>
      <p:sp>
        <p:nvSpPr>
          <p:cNvPr id="13" name="Rectangle 12">
            <a:extLst>
              <a:ext uri="{FF2B5EF4-FFF2-40B4-BE49-F238E27FC236}">
                <a16:creationId xmlns:a16="http://schemas.microsoft.com/office/drawing/2014/main" id="{B80615A3-467F-0842-8132-88AC6A03C03F}"/>
              </a:ext>
            </a:extLst>
          </p:cNvPr>
          <p:cNvSpPr/>
          <p:nvPr/>
        </p:nvSpPr>
        <p:spPr>
          <a:xfrm>
            <a:off x="-9386" y="3776008"/>
            <a:ext cx="9144000" cy="1938992"/>
          </a:xfrm>
          <a:prstGeom prst="rect">
            <a:avLst/>
          </a:prstGeom>
          <a:solidFill>
            <a:schemeClr val="bg1"/>
          </a:solidFill>
        </p:spPr>
        <p:txBody>
          <a:bodyPr wrap="square">
            <a:spAutoFit/>
          </a:bodyPr>
          <a:lstStyle/>
          <a:p>
            <a:r>
              <a:rPr lang="en-AU" sz="2000" dirty="0">
                <a:latin typeface="Times New Roman" panose="02020603050405020304" pitchFamily="18" charset="0"/>
                <a:ea typeface="Times New Roman" panose="02020603050405020304" pitchFamily="18" charset="0"/>
              </a:rPr>
              <a:t>Romans 8: (ESV)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So then, brothers, we are debtors, not to the flesh, to live according to the flesh.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For if you live according to the flesh you will die, </a:t>
            </a:r>
            <a:r>
              <a:rPr lang="en-AU" sz="2000" u="sng" dirty="0">
                <a:latin typeface="Comic Sans MS" panose="030F0902030302020204" pitchFamily="66" charset="0"/>
                <a:ea typeface="Times New Roman" panose="02020603050405020304" pitchFamily="18" charset="0"/>
                <a:cs typeface="Times New Roman" panose="02020603050405020304" pitchFamily="18" charset="0"/>
              </a:rPr>
              <a:t>but if by the Spirit you put to death the deeds of the body</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you will live.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sz="2000" u="sng" dirty="0">
                <a:latin typeface="Comic Sans MS" panose="030F0902030302020204" pitchFamily="66" charset="0"/>
                <a:ea typeface="Times New Roman" panose="02020603050405020304" pitchFamily="18" charset="0"/>
                <a:cs typeface="Times New Roman" panose="02020603050405020304" pitchFamily="18" charset="0"/>
              </a:rPr>
              <a:t>For all who are led by the Spirit of God are sons of God</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For you did not receive the spirit of slavery to fall back into </a:t>
            </a:r>
            <a:r>
              <a:rPr lang="en-AU" sz="2000" b="1" u="sng" dirty="0">
                <a:latin typeface="Comic Sans MS" panose="030F0902030302020204" pitchFamily="66" charset="0"/>
                <a:ea typeface="Times New Roman" panose="02020603050405020304" pitchFamily="18" charset="0"/>
                <a:cs typeface="Times New Roman" panose="02020603050405020304" pitchFamily="18" charset="0"/>
              </a:rPr>
              <a:t>fear</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but you have received the Spirit of adoption as sons, by whom we cry, “Abba! Father!”</a:t>
            </a:r>
            <a:r>
              <a:rPr lang="en-AU" sz="2000" dirty="0"/>
              <a:t> </a:t>
            </a:r>
            <a:endParaRPr lang="en-AU" sz="2000"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D4D24023-BADC-564E-B12E-D5A403D35196}"/>
              </a:ext>
            </a:extLst>
          </p:cNvPr>
          <p:cNvSpPr txBox="1"/>
          <p:nvPr/>
        </p:nvSpPr>
        <p:spPr>
          <a:xfrm>
            <a:off x="251521" y="2329171"/>
            <a:ext cx="8784976" cy="1015663"/>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A Healthy, Reverential Fear of God</a:t>
            </a:r>
            <a:endParaRPr lang="en-AU" sz="2000" dirty="0">
              <a:solidFill>
                <a:schemeClr val="bg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we live by the Spirit (in tune with the Spirit – living in obedience and Holiness) we have no reason to be scared of our Holy Heavenly Father</a:t>
            </a:r>
          </a:p>
        </p:txBody>
      </p:sp>
    </p:spTree>
    <p:extLst>
      <p:ext uri="{BB962C8B-B14F-4D97-AF65-F5344CB8AC3E}">
        <p14:creationId xmlns:p14="http://schemas.microsoft.com/office/powerpoint/2010/main" val="1493240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FB714E7-71C0-6842-A99E-154C81CA47F6}"/>
              </a:ext>
            </a:extLst>
          </p:cNvPr>
          <p:cNvSpPr/>
          <p:nvPr/>
        </p:nvSpPr>
        <p:spPr>
          <a:xfrm>
            <a:off x="0" y="121196"/>
            <a:ext cx="9144000" cy="2638671"/>
          </a:xfrm>
          <a:prstGeom prst="rect">
            <a:avLst/>
          </a:prstGeom>
          <a:solidFill>
            <a:schemeClr val="bg1"/>
          </a:solidFill>
        </p:spPr>
        <p:txBody>
          <a:bodyPr wrap="square">
            <a:spAutoFit/>
          </a:bodyPr>
          <a:lstStyle/>
          <a:p>
            <a:pPr marL="0" marR="0">
              <a:lnSpc>
                <a:spcPct val="115000"/>
              </a:lnSpc>
              <a:spcBef>
                <a:spcPts val="0"/>
              </a:spcBef>
              <a:spcAft>
                <a:spcPts val="1000"/>
              </a:spcAft>
            </a:pPr>
            <a:r>
              <a:rPr lang="en-US" dirty="0">
                <a:latin typeface="Comic Sans MS" panose="030F0902030302020204" pitchFamily="66" charset="0"/>
              </a:rPr>
              <a:t>Romans 11: (ESV) </a:t>
            </a:r>
          </a:p>
          <a:p>
            <a:pPr marL="0" marR="0">
              <a:lnSpc>
                <a:spcPct val="115000"/>
              </a:lnSpc>
              <a:spcBef>
                <a:spcPts val="0"/>
              </a:spcBef>
              <a:spcAft>
                <a:spcPts val="0"/>
              </a:spcAft>
            </a:pPr>
            <a:r>
              <a:rPr lang="en-US" sz="2000" b="1" baseline="30000" dirty="0">
                <a:latin typeface="Comic Sans MS" panose="030F0902030302020204" pitchFamily="66" charset="0"/>
              </a:rPr>
              <a:t>20 </a:t>
            </a:r>
            <a:r>
              <a:rPr lang="en-US" sz="2000" dirty="0">
                <a:latin typeface="Comic Sans MS" panose="030F0902030302020204" pitchFamily="66" charset="0"/>
              </a:rPr>
              <a:t>That is true. They were broken off because of their unbelief, but you stand fast through faith.  So </a:t>
            </a:r>
            <a:r>
              <a:rPr lang="en-US" sz="2000" u="sng" dirty="0">
                <a:latin typeface="Comic Sans MS" panose="030F0902030302020204" pitchFamily="66" charset="0"/>
              </a:rPr>
              <a:t>do not become proud, but fear</a:t>
            </a:r>
            <a:r>
              <a:rPr lang="en-US" sz="2000" dirty="0">
                <a:latin typeface="Comic Sans MS" panose="030F0902030302020204" pitchFamily="66" charset="0"/>
              </a:rPr>
              <a:t>. </a:t>
            </a:r>
            <a:r>
              <a:rPr lang="en-US" sz="2000" b="1" baseline="30000" dirty="0">
                <a:latin typeface="Comic Sans MS" panose="030F0902030302020204" pitchFamily="66" charset="0"/>
              </a:rPr>
              <a:t>21 </a:t>
            </a:r>
            <a:r>
              <a:rPr lang="en-US" sz="2000" dirty="0">
                <a:latin typeface="Comic Sans MS" panose="030F0902030302020204" pitchFamily="66" charset="0"/>
              </a:rPr>
              <a:t>For if God did not spare the natural branches, neither will he spare you. </a:t>
            </a:r>
            <a:r>
              <a:rPr lang="en-US" sz="2000" b="1" baseline="30000" dirty="0">
                <a:latin typeface="Comic Sans MS" panose="030F0902030302020204" pitchFamily="66" charset="0"/>
              </a:rPr>
              <a:t>22 </a:t>
            </a:r>
            <a:r>
              <a:rPr lang="en-US" sz="2000" dirty="0">
                <a:latin typeface="Comic Sans MS" panose="030F0902030302020204" pitchFamily="66" charset="0"/>
              </a:rPr>
              <a:t>Note then the kindness and the severity of God: severity toward those who have fallen, but God’s kindness to you, provided you continue in his kindness. Otherwise you too will be cut off. </a:t>
            </a:r>
          </a:p>
        </p:txBody>
      </p:sp>
    </p:spTree>
    <p:extLst>
      <p:ext uri="{BB962C8B-B14F-4D97-AF65-F5344CB8AC3E}">
        <p14:creationId xmlns:p14="http://schemas.microsoft.com/office/powerpoint/2010/main" val="8885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056A29B-1E48-274C-8E8F-5E521EA4BE8E}"/>
              </a:ext>
            </a:extLst>
          </p:cNvPr>
          <p:cNvSpPr txBox="1"/>
          <p:nvPr/>
        </p:nvSpPr>
        <p:spPr>
          <a:xfrm>
            <a:off x="0" y="0"/>
            <a:ext cx="7380312" cy="461665"/>
          </a:xfrm>
          <a:prstGeom prst="rect">
            <a:avLst/>
          </a:prstGeom>
          <a:noFill/>
        </p:spPr>
        <p:txBody>
          <a:bodyPr wrap="square" rtlCol="0">
            <a:spAutoFit/>
          </a:bodyPr>
          <a:lstStyle/>
          <a:p>
            <a:r>
              <a:rPr lang="en-AU" sz="2400" u="sng" dirty="0">
                <a:solidFill>
                  <a:schemeClr val="bg1"/>
                </a:solidFill>
                <a:latin typeface="Times New Roman" panose="02020603050405020304" pitchFamily="18" charset="0"/>
                <a:cs typeface="Times New Roman" panose="02020603050405020304" pitchFamily="18" charset="0"/>
              </a:rPr>
              <a:t>Motivations to live lives of Holiness and Obedience</a:t>
            </a:r>
          </a:p>
        </p:txBody>
      </p:sp>
      <p:sp>
        <p:nvSpPr>
          <p:cNvPr id="8" name="TextBox 7">
            <a:extLst>
              <a:ext uri="{FF2B5EF4-FFF2-40B4-BE49-F238E27FC236}">
                <a16:creationId xmlns:a16="http://schemas.microsoft.com/office/drawing/2014/main" id="{CF909BA4-C29C-3A4D-84F0-759E3644C04E}"/>
              </a:ext>
            </a:extLst>
          </p:cNvPr>
          <p:cNvSpPr txBox="1"/>
          <p:nvPr/>
        </p:nvSpPr>
        <p:spPr>
          <a:xfrm>
            <a:off x="0" y="451945"/>
            <a:ext cx="687625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Be Holy because our Heavenly Father is Holy</a:t>
            </a:r>
          </a:p>
        </p:txBody>
      </p:sp>
      <p:sp>
        <p:nvSpPr>
          <p:cNvPr id="10" name="TextBox 9">
            <a:extLst>
              <a:ext uri="{FF2B5EF4-FFF2-40B4-BE49-F238E27FC236}">
                <a16:creationId xmlns:a16="http://schemas.microsoft.com/office/drawing/2014/main" id="{360B5013-0F1F-CF4C-BA87-23648417F971}"/>
              </a:ext>
            </a:extLst>
          </p:cNvPr>
          <p:cNvSpPr txBox="1"/>
          <p:nvPr/>
        </p:nvSpPr>
        <p:spPr>
          <a:xfrm>
            <a:off x="0" y="830997"/>
            <a:ext cx="299833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The Fear of God</a:t>
            </a:r>
          </a:p>
        </p:txBody>
      </p:sp>
      <p:sp>
        <p:nvSpPr>
          <p:cNvPr id="11" name="TextBox 10">
            <a:extLst>
              <a:ext uri="{FF2B5EF4-FFF2-40B4-BE49-F238E27FC236}">
                <a16:creationId xmlns:a16="http://schemas.microsoft.com/office/drawing/2014/main" id="{FF0447BB-1147-F942-B80B-73FCD4C80F6E}"/>
              </a:ext>
            </a:extLst>
          </p:cNvPr>
          <p:cNvSpPr txBox="1"/>
          <p:nvPr/>
        </p:nvSpPr>
        <p:spPr>
          <a:xfrm>
            <a:off x="2987824" y="878744"/>
            <a:ext cx="6111051" cy="1015663"/>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Many misunderstand the fear of God</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Some believe God delights to smite</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Others believe Christians should have no fear of God</a:t>
            </a:r>
          </a:p>
        </p:txBody>
      </p:sp>
      <p:sp>
        <p:nvSpPr>
          <p:cNvPr id="12" name="TextBox 11">
            <a:extLst>
              <a:ext uri="{FF2B5EF4-FFF2-40B4-BE49-F238E27FC236}">
                <a16:creationId xmlns:a16="http://schemas.microsoft.com/office/drawing/2014/main" id="{E45F39C9-2285-514C-A6E0-3B7E67B5C4EC}"/>
              </a:ext>
            </a:extLst>
          </p:cNvPr>
          <p:cNvSpPr txBox="1"/>
          <p:nvPr/>
        </p:nvSpPr>
        <p:spPr>
          <a:xfrm>
            <a:off x="45125" y="1159225"/>
            <a:ext cx="2986449"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does not delight in punishing the wicked</a:t>
            </a:r>
          </a:p>
        </p:txBody>
      </p:sp>
      <p:sp>
        <p:nvSpPr>
          <p:cNvPr id="14" name="TextBox 13">
            <a:extLst>
              <a:ext uri="{FF2B5EF4-FFF2-40B4-BE49-F238E27FC236}">
                <a16:creationId xmlns:a16="http://schemas.microsoft.com/office/drawing/2014/main" id="{C0105667-9B99-C647-8CA3-C7157BE737D1}"/>
              </a:ext>
            </a:extLst>
          </p:cNvPr>
          <p:cNvSpPr txBox="1"/>
          <p:nvPr/>
        </p:nvSpPr>
        <p:spPr>
          <a:xfrm>
            <a:off x="0" y="1867111"/>
            <a:ext cx="9085281"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consistently taught (Old Testament and New Testament) to Fear God</a:t>
            </a:r>
          </a:p>
        </p:txBody>
      </p:sp>
      <p:sp>
        <p:nvSpPr>
          <p:cNvPr id="13" name="Rectangle 12">
            <a:extLst>
              <a:ext uri="{FF2B5EF4-FFF2-40B4-BE49-F238E27FC236}">
                <a16:creationId xmlns:a16="http://schemas.microsoft.com/office/drawing/2014/main" id="{B80615A3-467F-0842-8132-88AC6A03C03F}"/>
              </a:ext>
            </a:extLst>
          </p:cNvPr>
          <p:cNvSpPr/>
          <p:nvPr/>
        </p:nvSpPr>
        <p:spPr>
          <a:xfrm>
            <a:off x="1246578" y="3652610"/>
            <a:ext cx="6794862"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17</a:t>
            </a:r>
            <a:r>
              <a:rPr lang="en-AU" sz="2000" b="1" dirty="0">
                <a:latin typeface="Comic Sans MS" panose="030F0902030302020204" pitchFamily="66" charset="0"/>
                <a:ea typeface="Times New Roman" panose="02020603050405020304" pitchFamily="18" charset="0"/>
                <a:cs typeface="Times New Roman" panose="02020603050405020304" pitchFamily="18" charset="0"/>
              </a:rPr>
              <a:t>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And if you call on him as Father who judges impartially </a:t>
            </a:r>
            <a:r>
              <a:rPr lang="en-AU" sz="2000" u="sng" dirty="0">
                <a:latin typeface="Comic Sans MS" panose="030F0902030302020204" pitchFamily="66" charset="0"/>
                <a:ea typeface="Times New Roman" panose="02020603050405020304" pitchFamily="18" charset="0"/>
                <a:cs typeface="Times New Roman" panose="02020603050405020304" pitchFamily="18" charset="0"/>
              </a:rPr>
              <a:t>according to each one’s deeds</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conduct yourselves with </a:t>
            </a:r>
            <a:r>
              <a:rPr lang="en-AU" sz="2000" b="1" u="sng" dirty="0">
                <a:latin typeface="Comic Sans MS" panose="030F0902030302020204" pitchFamily="66" charset="0"/>
                <a:ea typeface="Times New Roman" panose="02020603050405020304" pitchFamily="18" charset="0"/>
                <a:cs typeface="Times New Roman" panose="02020603050405020304" pitchFamily="18" charset="0"/>
              </a:rPr>
              <a:t>fear</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throughout the time of your exile</a:t>
            </a:r>
            <a:endParaRPr lang="en-AU" sz="2000"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D4D24023-BADC-564E-B12E-D5A403D35196}"/>
              </a:ext>
            </a:extLst>
          </p:cNvPr>
          <p:cNvSpPr txBox="1"/>
          <p:nvPr/>
        </p:nvSpPr>
        <p:spPr>
          <a:xfrm>
            <a:off x="251521" y="2329171"/>
            <a:ext cx="8784976" cy="1323439"/>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A Healthy, Reverential Fear of God</a:t>
            </a:r>
            <a:endParaRPr lang="en-AU" sz="2000" dirty="0">
              <a:solidFill>
                <a:schemeClr val="bg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we live by the Spirit (in tune with the Spirit – living in obedience and Holiness) we have no reason to be scared of our Holy Heavenly Father</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Remember that God is the impartial Judge who will judge the world. Fear God.</a:t>
            </a:r>
          </a:p>
        </p:txBody>
      </p:sp>
      <p:sp>
        <p:nvSpPr>
          <p:cNvPr id="16" name="TextBox 15">
            <a:extLst>
              <a:ext uri="{FF2B5EF4-FFF2-40B4-BE49-F238E27FC236}">
                <a16:creationId xmlns:a16="http://schemas.microsoft.com/office/drawing/2014/main" id="{F00B81B2-9073-6C41-A1BA-A22601143888}"/>
              </a:ext>
            </a:extLst>
          </p:cNvPr>
          <p:cNvSpPr txBox="1"/>
          <p:nvPr/>
        </p:nvSpPr>
        <p:spPr>
          <a:xfrm>
            <a:off x="-10510" y="4656763"/>
            <a:ext cx="9154510"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3.  The Cost of our Ransom to forgiveness and New life was so high</a:t>
            </a:r>
          </a:p>
        </p:txBody>
      </p:sp>
    </p:spTree>
    <p:extLst>
      <p:ext uri="{BB962C8B-B14F-4D97-AF65-F5344CB8AC3E}">
        <p14:creationId xmlns:p14="http://schemas.microsoft.com/office/powerpoint/2010/main" val="1070092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056A29B-1E48-274C-8E8F-5E521EA4BE8E}"/>
              </a:ext>
            </a:extLst>
          </p:cNvPr>
          <p:cNvSpPr txBox="1"/>
          <p:nvPr/>
        </p:nvSpPr>
        <p:spPr>
          <a:xfrm>
            <a:off x="0" y="0"/>
            <a:ext cx="7380312" cy="461665"/>
          </a:xfrm>
          <a:prstGeom prst="rect">
            <a:avLst/>
          </a:prstGeom>
          <a:noFill/>
        </p:spPr>
        <p:txBody>
          <a:bodyPr wrap="square" rtlCol="0">
            <a:spAutoFit/>
          </a:bodyPr>
          <a:lstStyle/>
          <a:p>
            <a:r>
              <a:rPr lang="en-AU" sz="2400" u="sng" dirty="0">
                <a:solidFill>
                  <a:schemeClr val="bg1"/>
                </a:solidFill>
                <a:latin typeface="Times New Roman" panose="02020603050405020304" pitchFamily="18" charset="0"/>
                <a:cs typeface="Times New Roman" panose="02020603050405020304" pitchFamily="18" charset="0"/>
              </a:rPr>
              <a:t>Motivations to live lives of Holiness and Obedience</a:t>
            </a:r>
          </a:p>
        </p:txBody>
      </p:sp>
      <p:sp>
        <p:nvSpPr>
          <p:cNvPr id="8" name="TextBox 7">
            <a:extLst>
              <a:ext uri="{FF2B5EF4-FFF2-40B4-BE49-F238E27FC236}">
                <a16:creationId xmlns:a16="http://schemas.microsoft.com/office/drawing/2014/main" id="{CF909BA4-C29C-3A4D-84F0-759E3644C04E}"/>
              </a:ext>
            </a:extLst>
          </p:cNvPr>
          <p:cNvSpPr txBox="1"/>
          <p:nvPr/>
        </p:nvSpPr>
        <p:spPr>
          <a:xfrm>
            <a:off x="0" y="451945"/>
            <a:ext cx="687625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Be Holy because our Heavenly Father is Holy</a:t>
            </a:r>
          </a:p>
        </p:txBody>
      </p:sp>
      <p:sp>
        <p:nvSpPr>
          <p:cNvPr id="10" name="TextBox 9">
            <a:extLst>
              <a:ext uri="{FF2B5EF4-FFF2-40B4-BE49-F238E27FC236}">
                <a16:creationId xmlns:a16="http://schemas.microsoft.com/office/drawing/2014/main" id="{360B5013-0F1F-CF4C-BA87-23648417F971}"/>
              </a:ext>
            </a:extLst>
          </p:cNvPr>
          <p:cNvSpPr txBox="1"/>
          <p:nvPr/>
        </p:nvSpPr>
        <p:spPr>
          <a:xfrm>
            <a:off x="0" y="830997"/>
            <a:ext cx="299833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The Fear of God</a:t>
            </a:r>
          </a:p>
        </p:txBody>
      </p:sp>
      <p:sp>
        <p:nvSpPr>
          <p:cNvPr id="11" name="TextBox 10">
            <a:extLst>
              <a:ext uri="{FF2B5EF4-FFF2-40B4-BE49-F238E27FC236}">
                <a16:creationId xmlns:a16="http://schemas.microsoft.com/office/drawing/2014/main" id="{FF0447BB-1147-F942-B80B-73FCD4C80F6E}"/>
              </a:ext>
            </a:extLst>
          </p:cNvPr>
          <p:cNvSpPr txBox="1"/>
          <p:nvPr/>
        </p:nvSpPr>
        <p:spPr>
          <a:xfrm>
            <a:off x="2987824" y="878744"/>
            <a:ext cx="6111051" cy="1015663"/>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Many misunderstand the fear of God</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Some believe God delights to smite</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Others believe Christians should have no fear of God</a:t>
            </a:r>
          </a:p>
        </p:txBody>
      </p:sp>
      <p:sp>
        <p:nvSpPr>
          <p:cNvPr id="12" name="TextBox 11">
            <a:extLst>
              <a:ext uri="{FF2B5EF4-FFF2-40B4-BE49-F238E27FC236}">
                <a16:creationId xmlns:a16="http://schemas.microsoft.com/office/drawing/2014/main" id="{E45F39C9-2285-514C-A6E0-3B7E67B5C4EC}"/>
              </a:ext>
            </a:extLst>
          </p:cNvPr>
          <p:cNvSpPr txBox="1"/>
          <p:nvPr/>
        </p:nvSpPr>
        <p:spPr>
          <a:xfrm>
            <a:off x="45125" y="1159225"/>
            <a:ext cx="2986449"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does not delight in punishing the wicked</a:t>
            </a:r>
          </a:p>
        </p:txBody>
      </p:sp>
      <p:sp>
        <p:nvSpPr>
          <p:cNvPr id="14" name="TextBox 13">
            <a:extLst>
              <a:ext uri="{FF2B5EF4-FFF2-40B4-BE49-F238E27FC236}">
                <a16:creationId xmlns:a16="http://schemas.microsoft.com/office/drawing/2014/main" id="{C0105667-9B99-C647-8CA3-C7157BE737D1}"/>
              </a:ext>
            </a:extLst>
          </p:cNvPr>
          <p:cNvSpPr txBox="1"/>
          <p:nvPr/>
        </p:nvSpPr>
        <p:spPr>
          <a:xfrm>
            <a:off x="0" y="1867111"/>
            <a:ext cx="9085281"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consistently taught (Old Testament and New Testament) to Fear God</a:t>
            </a:r>
          </a:p>
        </p:txBody>
      </p:sp>
      <p:sp>
        <p:nvSpPr>
          <p:cNvPr id="13" name="Rectangle 12">
            <a:extLst>
              <a:ext uri="{FF2B5EF4-FFF2-40B4-BE49-F238E27FC236}">
                <a16:creationId xmlns:a16="http://schemas.microsoft.com/office/drawing/2014/main" id="{B80615A3-467F-0842-8132-88AC6A03C03F}"/>
              </a:ext>
            </a:extLst>
          </p:cNvPr>
          <p:cNvSpPr/>
          <p:nvPr/>
        </p:nvSpPr>
        <p:spPr>
          <a:xfrm>
            <a:off x="3683798" y="3941051"/>
            <a:ext cx="5436096" cy="707886"/>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knowing that you were ransomed </a:t>
            </a:r>
            <a:r>
              <a:rPr lang="en-AU" sz="2000" u="sng" dirty="0">
                <a:latin typeface="Comic Sans MS" panose="030F0902030302020204" pitchFamily="66" charset="0"/>
                <a:ea typeface="Times New Roman" panose="02020603050405020304" pitchFamily="18" charset="0"/>
                <a:cs typeface="Times New Roman" panose="02020603050405020304" pitchFamily="18" charset="0"/>
              </a:rPr>
              <a:t>from the futile ways</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inherited from your forefathers</a:t>
            </a:r>
            <a:r>
              <a:rPr lang="en-AU" sz="2000" dirty="0"/>
              <a:t> </a:t>
            </a:r>
            <a:endParaRPr lang="en-AU" sz="2000"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D4D24023-BADC-564E-B12E-D5A403D35196}"/>
              </a:ext>
            </a:extLst>
          </p:cNvPr>
          <p:cNvSpPr txBox="1"/>
          <p:nvPr/>
        </p:nvSpPr>
        <p:spPr>
          <a:xfrm>
            <a:off x="174257" y="2221054"/>
            <a:ext cx="8784976" cy="1323439"/>
          </a:xfrm>
          <a:prstGeom prst="rect">
            <a:avLst/>
          </a:prstGeom>
          <a:noFill/>
          <a:ln>
            <a:solidFill>
              <a:schemeClr val="bg1"/>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A Healthy, Reverential Fear of God</a:t>
            </a:r>
            <a:endParaRPr lang="en-AU" sz="2000" dirty="0">
              <a:solidFill>
                <a:schemeClr val="bg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we live by the Spirit (in tune with the Spirit – living in obedience and Holiness) we have no reason to be scared of our Holy Heavenly Father</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Remember that God is the impartial Judge who will judge the world. Fear God.</a:t>
            </a:r>
          </a:p>
        </p:txBody>
      </p:sp>
      <p:sp>
        <p:nvSpPr>
          <p:cNvPr id="16" name="TextBox 15">
            <a:extLst>
              <a:ext uri="{FF2B5EF4-FFF2-40B4-BE49-F238E27FC236}">
                <a16:creationId xmlns:a16="http://schemas.microsoft.com/office/drawing/2014/main" id="{F00B81B2-9073-6C41-A1BA-A22601143888}"/>
              </a:ext>
            </a:extLst>
          </p:cNvPr>
          <p:cNvSpPr txBox="1"/>
          <p:nvPr/>
        </p:nvSpPr>
        <p:spPr>
          <a:xfrm>
            <a:off x="-1" y="3519020"/>
            <a:ext cx="911989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3.  The Cost of our Ransom to forgiveness and New life was so high</a:t>
            </a:r>
          </a:p>
        </p:txBody>
      </p:sp>
      <p:sp>
        <p:nvSpPr>
          <p:cNvPr id="17" name="TextBox 16">
            <a:extLst>
              <a:ext uri="{FF2B5EF4-FFF2-40B4-BE49-F238E27FC236}">
                <a16:creationId xmlns:a16="http://schemas.microsoft.com/office/drawing/2014/main" id="{D40DACAA-3C62-AD4C-9205-D12008605078}"/>
              </a:ext>
            </a:extLst>
          </p:cNvPr>
          <p:cNvSpPr txBox="1"/>
          <p:nvPr/>
        </p:nvSpPr>
        <p:spPr>
          <a:xfrm>
            <a:off x="24106" y="3891834"/>
            <a:ext cx="3694309"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Everything the world offers, is empty – it has a use-by date</a:t>
            </a:r>
          </a:p>
        </p:txBody>
      </p:sp>
      <p:sp>
        <p:nvSpPr>
          <p:cNvPr id="18" name="TextBox 17">
            <a:extLst>
              <a:ext uri="{FF2B5EF4-FFF2-40B4-BE49-F238E27FC236}">
                <a16:creationId xmlns:a16="http://schemas.microsoft.com/office/drawing/2014/main" id="{0B1B34EC-29A1-414A-B3EA-FEF8B3D76C35}"/>
              </a:ext>
            </a:extLst>
          </p:cNvPr>
          <p:cNvSpPr txBox="1"/>
          <p:nvPr/>
        </p:nvSpPr>
        <p:spPr>
          <a:xfrm>
            <a:off x="3086" y="4648579"/>
            <a:ext cx="9116808"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Our life on earth is temporary.  The outcome of our faith is eternal.</a:t>
            </a:r>
          </a:p>
        </p:txBody>
      </p:sp>
      <p:sp>
        <p:nvSpPr>
          <p:cNvPr id="19" name="TextBox 18">
            <a:extLst>
              <a:ext uri="{FF2B5EF4-FFF2-40B4-BE49-F238E27FC236}">
                <a16:creationId xmlns:a16="http://schemas.microsoft.com/office/drawing/2014/main" id="{393318D3-3B57-C74A-90FD-22DEDCEB4646}"/>
              </a:ext>
            </a:extLst>
          </p:cNvPr>
          <p:cNvSpPr txBox="1"/>
          <p:nvPr/>
        </p:nvSpPr>
        <p:spPr>
          <a:xfrm>
            <a:off x="3086" y="4941465"/>
            <a:ext cx="9116808"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didn’t only ransom us from punishment of sin – he bought us out of our old way of life, and into His Life of Righteousness/Holiness/Obedience</a:t>
            </a:r>
          </a:p>
        </p:txBody>
      </p:sp>
    </p:spTree>
    <p:extLst>
      <p:ext uri="{BB962C8B-B14F-4D97-AF65-F5344CB8AC3E}">
        <p14:creationId xmlns:p14="http://schemas.microsoft.com/office/powerpoint/2010/main" val="246746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056A29B-1E48-274C-8E8F-5E521EA4BE8E}"/>
              </a:ext>
            </a:extLst>
          </p:cNvPr>
          <p:cNvSpPr txBox="1"/>
          <p:nvPr/>
        </p:nvSpPr>
        <p:spPr>
          <a:xfrm>
            <a:off x="0" y="0"/>
            <a:ext cx="7380312" cy="461665"/>
          </a:xfrm>
          <a:prstGeom prst="rect">
            <a:avLst/>
          </a:prstGeom>
          <a:noFill/>
        </p:spPr>
        <p:txBody>
          <a:bodyPr wrap="square" rtlCol="0">
            <a:spAutoFit/>
          </a:bodyPr>
          <a:lstStyle/>
          <a:p>
            <a:r>
              <a:rPr lang="en-AU" sz="2400" u="sng" dirty="0">
                <a:solidFill>
                  <a:schemeClr val="bg1"/>
                </a:solidFill>
                <a:latin typeface="Times New Roman" panose="02020603050405020304" pitchFamily="18" charset="0"/>
                <a:cs typeface="Times New Roman" panose="02020603050405020304" pitchFamily="18" charset="0"/>
              </a:rPr>
              <a:t>Motivations to live lives of Holiness and Obedience</a:t>
            </a:r>
          </a:p>
        </p:txBody>
      </p:sp>
      <p:sp>
        <p:nvSpPr>
          <p:cNvPr id="8" name="TextBox 7">
            <a:extLst>
              <a:ext uri="{FF2B5EF4-FFF2-40B4-BE49-F238E27FC236}">
                <a16:creationId xmlns:a16="http://schemas.microsoft.com/office/drawing/2014/main" id="{CF909BA4-C29C-3A4D-84F0-759E3644C04E}"/>
              </a:ext>
            </a:extLst>
          </p:cNvPr>
          <p:cNvSpPr txBox="1"/>
          <p:nvPr/>
        </p:nvSpPr>
        <p:spPr>
          <a:xfrm>
            <a:off x="0" y="451945"/>
            <a:ext cx="687625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Be Holy because our Heavenly Father is Holy</a:t>
            </a:r>
          </a:p>
        </p:txBody>
      </p:sp>
      <p:sp>
        <p:nvSpPr>
          <p:cNvPr id="10" name="TextBox 9">
            <a:extLst>
              <a:ext uri="{FF2B5EF4-FFF2-40B4-BE49-F238E27FC236}">
                <a16:creationId xmlns:a16="http://schemas.microsoft.com/office/drawing/2014/main" id="{360B5013-0F1F-CF4C-BA87-23648417F971}"/>
              </a:ext>
            </a:extLst>
          </p:cNvPr>
          <p:cNvSpPr txBox="1"/>
          <p:nvPr/>
        </p:nvSpPr>
        <p:spPr>
          <a:xfrm>
            <a:off x="0" y="830997"/>
            <a:ext cx="299833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The Fear of God</a:t>
            </a:r>
          </a:p>
        </p:txBody>
      </p:sp>
      <p:sp>
        <p:nvSpPr>
          <p:cNvPr id="11" name="TextBox 10">
            <a:extLst>
              <a:ext uri="{FF2B5EF4-FFF2-40B4-BE49-F238E27FC236}">
                <a16:creationId xmlns:a16="http://schemas.microsoft.com/office/drawing/2014/main" id="{FF0447BB-1147-F942-B80B-73FCD4C80F6E}"/>
              </a:ext>
            </a:extLst>
          </p:cNvPr>
          <p:cNvSpPr txBox="1"/>
          <p:nvPr/>
        </p:nvSpPr>
        <p:spPr>
          <a:xfrm>
            <a:off x="2987824" y="878744"/>
            <a:ext cx="6111051" cy="1015663"/>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Many misunderstand the fear of God</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Some believe God delights to smite</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Others believe Christians should have no fear of God</a:t>
            </a:r>
          </a:p>
        </p:txBody>
      </p:sp>
      <p:sp>
        <p:nvSpPr>
          <p:cNvPr id="12" name="TextBox 11">
            <a:extLst>
              <a:ext uri="{FF2B5EF4-FFF2-40B4-BE49-F238E27FC236}">
                <a16:creationId xmlns:a16="http://schemas.microsoft.com/office/drawing/2014/main" id="{E45F39C9-2285-514C-A6E0-3B7E67B5C4EC}"/>
              </a:ext>
            </a:extLst>
          </p:cNvPr>
          <p:cNvSpPr txBox="1"/>
          <p:nvPr/>
        </p:nvSpPr>
        <p:spPr>
          <a:xfrm>
            <a:off x="45125" y="1159225"/>
            <a:ext cx="2986449"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does not delight in punishing the wicked</a:t>
            </a:r>
          </a:p>
        </p:txBody>
      </p:sp>
      <p:sp>
        <p:nvSpPr>
          <p:cNvPr id="14" name="TextBox 13">
            <a:extLst>
              <a:ext uri="{FF2B5EF4-FFF2-40B4-BE49-F238E27FC236}">
                <a16:creationId xmlns:a16="http://schemas.microsoft.com/office/drawing/2014/main" id="{C0105667-9B99-C647-8CA3-C7157BE737D1}"/>
              </a:ext>
            </a:extLst>
          </p:cNvPr>
          <p:cNvSpPr txBox="1"/>
          <p:nvPr/>
        </p:nvSpPr>
        <p:spPr>
          <a:xfrm>
            <a:off x="0" y="1867111"/>
            <a:ext cx="9085281"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consistently taught (Old Testament and New Testament) to Fear God</a:t>
            </a:r>
          </a:p>
        </p:txBody>
      </p:sp>
      <p:sp>
        <p:nvSpPr>
          <p:cNvPr id="15" name="TextBox 14">
            <a:extLst>
              <a:ext uri="{FF2B5EF4-FFF2-40B4-BE49-F238E27FC236}">
                <a16:creationId xmlns:a16="http://schemas.microsoft.com/office/drawing/2014/main" id="{D4D24023-BADC-564E-B12E-D5A403D35196}"/>
              </a:ext>
            </a:extLst>
          </p:cNvPr>
          <p:cNvSpPr txBox="1"/>
          <p:nvPr/>
        </p:nvSpPr>
        <p:spPr>
          <a:xfrm>
            <a:off x="174257" y="2221054"/>
            <a:ext cx="8784976" cy="1323439"/>
          </a:xfrm>
          <a:prstGeom prst="rect">
            <a:avLst/>
          </a:prstGeom>
          <a:noFill/>
          <a:ln>
            <a:solidFill>
              <a:schemeClr val="bg1"/>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A Healthy, Reverential Fear of God</a:t>
            </a:r>
            <a:endParaRPr lang="en-AU" sz="2000" dirty="0">
              <a:solidFill>
                <a:schemeClr val="bg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we live by the Spirit (in tune with the Spirit – living in obedience and Holiness) we have no reason to be scared of our Holy Heavenly Father</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Remember that God is the impartial Judge who will judge the world. Fear God.</a:t>
            </a:r>
          </a:p>
        </p:txBody>
      </p:sp>
      <p:sp>
        <p:nvSpPr>
          <p:cNvPr id="16" name="TextBox 15">
            <a:extLst>
              <a:ext uri="{FF2B5EF4-FFF2-40B4-BE49-F238E27FC236}">
                <a16:creationId xmlns:a16="http://schemas.microsoft.com/office/drawing/2014/main" id="{F00B81B2-9073-6C41-A1BA-A22601143888}"/>
              </a:ext>
            </a:extLst>
          </p:cNvPr>
          <p:cNvSpPr txBox="1"/>
          <p:nvPr/>
        </p:nvSpPr>
        <p:spPr>
          <a:xfrm>
            <a:off x="-1" y="3519020"/>
            <a:ext cx="911989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3.  The Cost of our Ransom to forgiveness and New life was so high</a:t>
            </a:r>
          </a:p>
        </p:txBody>
      </p:sp>
      <p:sp>
        <p:nvSpPr>
          <p:cNvPr id="17" name="TextBox 16">
            <a:extLst>
              <a:ext uri="{FF2B5EF4-FFF2-40B4-BE49-F238E27FC236}">
                <a16:creationId xmlns:a16="http://schemas.microsoft.com/office/drawing/2014/main" id="{D40DACAA-3C62-AD4C-9205-D12008605078}"/>
              </a:ext>
            </a:extLst>
          </p:cNvPr>
          <p:cNvSpPr txBox="1"/>
          <p:nvPr/>
        </p:nvSpPr>
        <p:spPr>
          <a:xfrm>
            <a:off x="24106" y="3891834"/>
            <a:ext cx="9119894"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Everything the world offers, is empty – it has a use-by date</a:t>
            </a:r>
          </a:p>
        </p:txBody>
      </p:sp>
      <p:sp>
        <p:nvSpPr>
          <p:cNvPr id="18" name="TextBox 17">
            <a:extLst>
              <a:ext uri="{FF2B5EF4-FFF2-40B4-BE49-F238E27FC236}">
                <a16:creationId xmlns:a16="http://schemas.microsoft.com/office/drawing/2014/main" id="{0B1B34EC-29A1-414A-B3EA-FEF8B3D76C35}"/>
              </a:ext>
            </a:extLst>
          </p:cNvPr>
          <p:cNvSpPr txBox="1"/>
          <p:nvPr/>
        </p:nvSpPr>
        <p:spPr>
          <a:xfrm>
            <a:off x="24106" y="4207531"/>
            <a:ext cx="9116808"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Our life on earth is temporary.  The outcome of our faith is eternal.</a:t>
            </a:r>
          </a:p>
        </p:txBody>
      </p:sp>
      <p:sp>
        <p:nvSpPr>
          <p:cNvPr id="19" name="TextBox 18">
            <a:extLst>
              <a:ext uri="{FF2B5EF4-FFF2-40B4-BE49-F238E27FC236}">
                <a16:creationId xmlns:a16="http://schemas.microsoft.com/office/drawing/2014/main" id="{393318D3-3B57-C74A-90FD-22DEDCEB4646}"/>
              </a:ext>
            </a:extLst>
          </p:cNvPr>
          <p:cNvSpPr txBox="1"/>
          <p:nvPr/>
        </p:nvSpPr>
        <p:spPr>
          <a:xfrm>
            <a:off x="24106" y="4498076"/>
            <a:ext cx="9116808"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didn’t only ransom us from punishment of sin – he bought us out of our old way of life, and into His Life of Righteousness/Holiness/Obedience</a:t>
            </a:r>
          </a:p>
        </p:txBody>
      </p:sp>
      <p:sp>
        <p:nvSpPr>
          <p:cNvPr id="20" name="Rectangle 19">
            <a:extLst>
              <a:ext uri="{FF2B5EF4-FFF2-40B4-BE49-F238E27FC236}">
                <a16:creationId xmlns:a16="http://schemas.microsoft.com/office/drawing/2014/main" id="{A815DD1D-B6AA-8A4F-8012-660EC2C74796}"/>
              </a:ext>
            </a:extLst>
          </p:cNvPr>
          <p:cNvSpPr/>
          <p:nvPr/>
        </p:nvSpPr>
        <p:spPr>
          <a:xfrm>
            <a:off x="-1" y="5212470"/>
            <a:ext cx="9161308" cy="400110"/>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...the precious blood of Christ, like that of a lamb without blemish or spot</a:t>
            </a:r>
            <a:endParaRPr lang="en-AU"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21225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FB714E7-71C0-6842-A99E-154C81CA47F6}"/>
              </a:ext>
            </a:extLst>
          </p:cNvPr>
          <p:cNvSpPr/>
          <p:nvPr/>
        </p:nvSpPr>
        <p:spPr>
          <a:xfrm>
            <a:off x="1115616" y="841276"/>
            <a:ext cx="6408712" cy="1696362"/>
          </a:xfrm>
          <a:prstGeom prst="rect">
            <a:avLst/>
          </a:prstGeom>
          <a:solidFill>
            <a:schemeClr val="bg1"/>
          </a:solidFill>
        </p:spPr>
        <p:txBody>
          <a:bodyPr wrap="square">
            <a:spAutoFit/>
          </a:bodyPr>
          <a:lstStyle/>
          <a:p>
            <a:pPr marL="0" marR="0">
              <a:lnSpc>
                <a:spcPct val="115000"/>
              </a:lnSpc>
              <a:spcBef>
                <a:spcPts val="0"/>
              </a:spcBef>
              <a:spcAft>
                <a:spcPts val="100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AU" dirty="0">
                <a:latin typeface="Comic Sans MS" panose="030F0902030302020204" pitchFamily="66" charset="0"/>
                <a:ea typeface="Times New Roman" panose="02020603050405020304" pitchFamily="18" charset="0"/>
                <a:cs typeface="Times New Roman" panose="02020603050405020304" pitchFamily="18" charset="0"/>
              </a:rPr>
              <a:t>He was foreknown before the foundation of the world but was made manifest in the last times for the sake of you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AU" dirty="0">
                <a:latin typeface="Comic Sans MS" panose="030F0902030302020204" pitchFamily="66" charset="0"/>
                <a:ea typeface="Times New Roman" panose="02020603050405020304" pitchFamily="18" charset="0"/>
                <a:cs typeface="Times New Roman" panose="02020603050405020304" pitchFamily="18" charset="0"/>
              </a:rPr>
              <a:t>who through him are believers in God, who raised him from the dead and gave him glory, so that your faith and hope are in God.</a:t>
            </a:r>
            <a:r>
              <a:rPr lang="en-AU" dirty="0"/>
              <a:t> </a:t>
            </a:r>
            <a:endParaRPr lang="en-US" sz="2000" dirty="0">
              <a:latin typeface="Comic Sans MS" panose="030F0902030302020204" pitchFamily="66" charset="0"/>
            </a:endParaRPr>
          </a:p>
        </p:txBody>
      </p:sp>
    </p:spTree>
    <p:extLst>
      <p:ext uri="{BB962C8B-B14F-4D97-AF65-F5344CB8AC3E}">
        <p14:creationId xmlns:p14="http://schemas.microsoft.com/office/powerpoint/2010/main" val="534837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056A29B-1E48-274C-8E8F-5E521EA4BE8E}"/>
              </a:ext>
            </a:extLst>
          </p:cNvPr>
          <p:cNvSpPr txBox="1"/>
          <p:nvPr/>
        </p:nvSpPr>
        <p:spPr>
          <a:xfrm>
            <a:off x="0" y="0"/>
            <a:ext cx="7380312" cy="461665"/>
          </a:xfrm>
          <a:prstGeom prst="rect">
            <a:avLst/>
          </a:prstGeom>
          <a:noFill/>
        </p:spPr>
        <p:txBody>
          <a:bodyPr wrap="square" rtlCol="0">
            <a:spAutoFit/>
          </a:bodyPr>
          <a:lstStyle/>
          <a:p>
            <a:r>
              <a:rPr lang="en-AU" sz="2400" u="sng" dirty="0">
                <a:solidFill>
                  <a:schemeClr val="bg1"/>
                </a:solidFill>
                <a:latin typeface="Times New Roman" panose="02020603050405020304" pitchFamily="18" charset="0"/>
                <a:cs typeface="Times New Roman" panose="02020603050405020304" pitchFamily="18" charset="0"/>
              </a:rPr>
              <a:t>Motivations to live lives of Holiness and Obedience</a:t>
            </a:r>
          </a:p>
        </p:txBody>
      </p:sp>
      <p:sp>
        <p:nvSpPr>
          <p:cNvPr id="8" name="TextBox 7">
            <a:extLst>
              <a:ext uri="{FF2B5EF4-FFF2-40B4-BE49-F238E27FC236}">
                <a16:creationId xmlns:a16="http://schemas.microsoft.com/office/drawing/2014/main" id="{CF909BA4-C29C-3A4D-84F0-759E3644C04E}"/>
              </a:ext>
            </a:extLst>
          </p:cNvPr>
          <p:cNvSpPr txBox="1"/>
          <p:nvPr/>
        </p:nvSpPr>
        <p:spPr>
          <a:xfrm>
            <a:off x="0" y="451945"/>
            <a:ext cx="687625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Be Holy because our Heavenly Father is Holy</a:t>
            </a:r>
          </a:p>
        </p:txBody>
      </p:sp>
      <p:sp>
        <p:nvSpPr>
          <p:cNvPr id="10" name="TextBox 9">
            <a:extLst>
              <a:ext uri="{FF2B5EF4-FFF2-40B4-BE49-F238E27FC236}">
                <a16:creationId xmlns:a16="http://schemas.microsoft.com/office/drawing/2014/main" id="{360B5013-0F1F-CF4C-BA87-23648417F971}"/>
              </a:ext>
            </a:extLst>
          </p:cNvPr>
          <p:cNvSpPr txBox="1"/>
          <p:nvPr/>
        </p:nvSpPr>
        <p:spPr>
          <a:xfrm>
            <a:off x="0" y="830997"/>
            <a:ext cx="299833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The Fear of God</a:t>
            </a:r>
          </a:p>
        </p:txBody>
      </p:sp>
      <p:sp>
        <p:nvSpPr>
          <p:cNvPr id="11" name="TextBox 10">
            <a:extLst>
              <a:ext uri="{FF2B5EF4-FFF2-40B4-BE49-F238E27FC236}">
                <a16:creationId xmlns:a16="http://schemas.microsoft.com/office/drawing/2014/main" id="{FF0447BB-1147-F942-B80B-73FCD4C80F6E}"/>
              </a:ext>
            </a:extLst>
          </p:cNvPr>
          <p:cNvSpPr txBox="1"/>
          <p:nvPr/>
        </p:nvSpPr>
        <p:spPr>
          <a:xfrm>
            <a:off x="2987824" y="878744"/>
            <a:ext cx="6111051" cy="1015663"/>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Many misunderstand the fear of God</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Some believe God delights to smite</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Others believe Christians should have no fear of God</a:t>
            </a:r>
          </a:p>
        </p:txBody>
      </p:sp>
      <p:sp>
        <p:nvSpPr>
          <p:cNvPr id="12" name="TextBox 11">
            <a:extLst>
              <a:ext uri="{FF2B5EF4-FFF2-40B4-BE49-F238E27FC236}">
                <a16:creationId xmlns:a16="http://schemas.microsoft.com/office/drawing/2014/main" id="{E45F39C9-2285-514C-A6E0-3B7E67B5C4EC}"/>
              </a:ext>
            </a:extLst>
          </p:cNvPr>
          <p:cNvSpPr txBox="1"/>
          <p:nvPr/>
        </p:nvSpPr>
        <p:spPr>
          <a:xfrm>
            <a:off x="45125" y="1159225"/>
            <a:ext cx="2986449"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does not delight in punishing the wicked</a:t>
            </a:r>
          </a:p>
        </p:txBody>
      </p:sp>
      <p:sp>
        <p:nvSpPr>
          <p:cNvPr id="14" name="TextBox 13">
            <a:extLst>
              <a:ext uri="{FF2B5EF4-FFF2-40B4-BE49-F238E27FC236}">
                <a16:creationId xmlns:a16="http://schemas.microsoft.com/office/drawing/2014/main" id="{C0105667-9B99-C647-8CA3-C7157BE737D1}"/>
              </a:ext>
            </a:extLst>
          </p:cNvPr>
          <p:cNvSpPr txBox="1"/>
          <p:nvPr/>
        </p:nvSpPr>
        <p:spPr>
          <a:xfrm>
            <a:off x="0" y="1867111"/>
            <a:ext cx="9085281"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consistently taught (Old Testament and New Testament) to Fear God</a:t>
            </a:r>
          </a:p>
        </p:txBody>
      </p:sp>
      <p:sp>
        <p:nvSpPr>
          <p:cNvPr id="15" name="TextBox 14">
            <a:extLst>
              <a:ext uri="{FF2B5EF4-FFF2-40B4-BE49-F238E27FC236}">
                <a16:creationId xmlns:a16="http://schemas.microsoft.com/office/drawing/2014/main" id="{D4D24023-BADC-564E-B12E-D5A403D35196}"/>
              </a:ext>
            </a:extLst>
          </p:cNvPr>
          <p:cNvSpPr txBox="1"/>
          <p:nvPr/>
        </p:nvSpPr>
        <p:spPr>
          <a:xfrm>
            <a:off x="174257" y="2221054"/>
            <a:ext cx="8784976" cy="1323439"/>
          </a:xfrm>
          <a:prstGeom prst="rect">
            <a:avLst/>
          </a:prstGeom>
          <a:noFill/>
          <a:ln>
            <a:solidFill>
              <a:schemeClr val="bg1"/>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A Healthy, Reverential Fear of God</a:t>
            </a:r>
            <a:endParaRPr lang="en-AU" sz="2000" dirty="0">
              <a:solidFill>
                <a:schemeClr val="bg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we live by the Spirit (in tune with the Spirit – living in obedience and Holiness) we have no reason to be scared of our Holy Heavenly Father</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Remember that God is the impartial Judge who will judge the world. Fear God.</a:t>
            </a:r>
          </a:p>
        </p:txBody>
      </p:sp>
      <p:sp>
        <p:nvSpPr>
          <p:cNvPr id="16" name="TextBox 15">
            <a:extLst>
              <a:ext uri="{FF2B5EF4-FFF2-40B4-BE49-F238E27FC236}">
                <a16:creationId xmlns:a16="http://schemas.microsoft.com/office/drawing/2014/main" id="{F00B81B2-9073-6C41-A1BA-A22601143888}"/>
              </a:ext>
            </a:extLst>
          </p:cNvPr>
          <p:cNvSpPr txBox="1"/>
          <p:nvPr/>
        </p:nvSpPr>
        <p:spPr>
          <a:xfrm>
            <a:off x="-1" y="3519020"/>
            <a:ext cx="911989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3.  The Cost of our Ransom to forgiveness and New life was so high</a:t>
            </a:r>
          </a:p>
        </p:txBody>
      </p:sp>
      <p:sp>
        <p:nvSpPr>
          <p:cNvPr id="17" name="TextBox 16">
            <a:extLst>
              <a:ext uri="{FF2B5EF4-FFF2-40B4-BE49-F238E27FC236}">
                <a16:creationId xmlns:a16="http://schemas.microsoft.com/office/drawing/2014/main" id="{D40DACAA-3C62-AD4C-9205-D12008605078}"/>
              </a:ext>
            </a:extLst>
          </p:cNvPr>
          <p:cNvSpPr txBox="1"/>
          <p:nvPr/>
        </p:nvSpPr>
        <p:spPr>
          <a:xfrm>
            <a:off x="24106" y="3891834"/>
            <a:ext cx="9119894"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Everything the world offers, is empty – it has a use-by date</a:t>
            </a:r>
          </a:p>
        </p:txBody>
      </p:sp>
      <p:sp>
        <p:nvSpPr>
          <p:cNvPr id="18" name="TextBox 17">
            <a:extLst>
              <a:ext uri="{FF2B5EF4-FFF2-40B4-BE49-F238E27FC236}">
                <a16:creationId xmlns:a16="http://schemas.microsoft.com/office/drawing/2014/main" id="{0B1B34EC-29A1-414A-B3EA-FEF8B3D76C35}"/>
              </a:ext>
            </a:extLst>
          </p:cNvPr>
          <p:cNvSpPr txBox="1"/>
          <p:nvPr/>
        </p:nvSpPr>
        <p:spPr>
          <a:xfrm>
            <a:off x="24106" y="4207531"/>
            <a:ext cx="9116808"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Our life on earth is temporary.  The outcome of our faith is eternal.</a:t>
            </a:r>
          </a:p>
        </p:txBody>
      </p:sp>
      <p:sp>
        <p:nvSpPr>
          <p:cNvPr id="19" name="TextBox 18">
            <a:extLst>
              <a:ext uri="{FF2B5EF4-FFF2-40B4-BE49-F238E27FC236}">
                <a16:creationId xmlns:a16="http://schemas.microsoft.com/office/drawing/2014/main" id="{393318D3-3B57-C74A-90FD-22DEDCEB4646}"/>
              </a:ext>
            </a:extLst>
          </p:cNvPr>
          <p:cNvSpPr txBox="1"/>
          <p:nvPr/>
        </p:nvSpPr>
        <p:spPr>
          <a:xfrm>
            <a:off x="24106" y="4498076"/>
            <a:ext cx="9116808"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didn’t only ransom us from punishment of sin – he bought us out of our old way of life, and into His Life of Righteousness/Holiness/Obedience</a:t>
            </a:r>
          </a:p>
        </p:txBody>
      </p:sp>
      <p:sp>
        <p:nvSpPr>
          <p:cNvPr id="20" name="Rectangle 19">
            <a:extLst>
              <a:ext uri="{FF2B5EF4-FFF2-40B4-BE49-F238E27FC236}">
                <a16:creationId xmlns:a16="http://schemas.microsoft.com/office/drawing/2014/main" id="{A815DD1D-B6AA-8A4F-8012-660EC2C74796}"/>
              </a:ext>
            </a:extLst>
          </p:cNvPr>
          <p:cNvSpPr/>
          <p:nvPr/>
        </p:nvSpPr>
        <p:spPr>
          <a:xfrm>
            <a:off x="-1" y="5212470"/>
            <a:ext cx="9161308" cy="400110"/>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...the precious blood of Christ, like that of a lamb without blemish or spot</a:t>
            </a:r>
            <a:endParaRPr lang="en-AU"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81628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8224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Though you have not seen him, you love him.  Though you do not now see him, you believe in him and rejoice with joy that is inexpressible and filled with glory,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obtaining the outcome of your faith, the salvation of your souls. </a:t>
            </a:r>
          </a:p>
          <a:p>
            <a:pPr indent="152400">
              <a:lnSpc>
                <a:spcPct val="115000"/>
              </a:lnSpc>
              <a:spcAft>
                <a:spcPts val="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10 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Concerning this salvation, the prophets who prophesied about the grace that was to be yours searched and inquired carefully,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11 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inquiring what person or time the Spirit of Christ in them was indicating when he predicted the sufferings of Christ and the subsequent glories.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12 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It was revealed to them that they were serving not themselves but you, in the things that have now been announced to you through those who preached the good news to you by the Holy Spirit sent from heaven, things into which angels long to look.</a:t>
            </a:r>
            <a:r>
              <a:rPr lang="en-AU" sz="2500" dirty="0">
                <a:solidFill>
                  <a:schemeClr val="bg1"/>
                </a:solidFill>
                <a:latin typeface="Times New Roman" panose="02020603050405020304" pitchFamily="18" charset="0"/>
                <a:cs typeface="Times New Roman" panose="02020603050405020304" pitchFamily="18" charset="0"/>
              </a:rPr>
              <a:t> </a:t>
            </a:r>
            <a:endPar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012558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9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rPr>
              <a:t>13 </a:t>
            </a:r>
            <a:r>
              <a:rPr lang="en-AU" sz="2600" dirty="0">
                <a:solidFill>
                  <a:schemeClr val="bg1"/>
                </a:solidFill>
                <a:latin typeface="Times New Roman" panose="02020603050405020304" pitchFamily="18" charset="0"/>
                <a:ea typeface="Arial" panose="020B0604020202020204" pitchFamily="34" charset="0"/>
              </a:rPr>
              <a:t>Therefore, preparing your minds for action, and being sober-minded, set your hope fully on the grace that will be brought to you at the revelation of Jesus Christ.  </a:t>
            </a:r>
            <a:r>
              <a:rPr lang="en-AU" sz="2600" b="1" baseline="30000" dirty="0">
                <a:solidFill>
                  <a:schemeClr val="bg1"/>
                </a:solidFill>
                <a:latin typeface="Times New Roman" panose="02020603050405020304" pitchFamily="18" charset="0"/>
                <a:ea typeface="Arial" panose="020B0604020202020204" pitchFamily="34" charset="0"/>
              </a:rPr>
              <a:t>14 </a:t>
            </a:r>
            <a:r>
              <a:rPr lang="en-AU" sz="2600" dirty="0">
                <a:solidFill>
                  <a:schemeClr val="bg1"/>
                </a:solidFill>
                <a:latin typeface="Times New Roman" panose="02020603050405020304" pitchFamily="18" charset="0"/>
                <a:ea typeface="Arial" panose="020B0604020202020204" pitchFamily="34" charset="0"/>
              </a:rPr>
              <a:t>As obedient children, do not be conformed to the passions of your former ignorance, </a:t>
            </a:r>
            <a:r>
              <a:rPr lang="en-AU" sz="2600" b="1" baseline="30000" dirty="0">
                <a:solidFill>
                  <a:schemeClr val="bg1"/>
                </a:solidFill>
                <a:latin typeface="Times New Roman" panose="02020603050405020304" pitchFamily="18" charset="0"/>
                <a:ea typeface="Arial" panose="020B0604020202020204" pitchFamily="34" charset="0"/>
              </a:rPr>
              <a:t>15 </a:t>
            </a:r>
            <a:r>
              <a:rPr lang="en-AU" sz="2600" dirty="0">
                <a:solidFill>
                  <a:schemeClr val="bg1"/>
                </a:solidFill>
                <a:latin typeface="Times New Roman" panose="02020603050405020304" pitchFamily="18" charset="0"/>
                <a:ea typeface="Arial" panose="020B0604020202020204" pitchFamily="34" charset="0"/>
              </a:rPr>
              <a:t>but as he who called you is holy, you also be holy in all your conduct, </a:t>
            </a:r>
            <a:r>
              <a:rPr lang="en-AU" sz="2600" b="1" baseline="30000" dirty="0">
                <a:solidFill>
                  <a:schemeClr val="bg1"/>
                </a:solidFill>
                <a:latin typeface="Times New Roman" panose="02020603050405020304" pitchFamily="18" charset="0"/>
                <a:ea typeface="Arial" panose="020B0604020202020204" pitchFamily="34" charset="0"/>
              </a:rPr>
              <a:t>16 </a:t>
            </a:r>
            <a:r>
              <a:rPr lang="en-AU" sz="2600" dirty="0">
                <a:solidFill>
                  <a:schemeClr val="bg1"/>
                </a:solidFill>
                <a:latin typeface="Times New Roman" panose="02020603050405020304" pitchFamily="18" charset="0"/>
                <a:ea typeface="Arial" panose="020B0604020202020204" pitchFamily="34" charset="0"/>
              </a:rPr>
              <a:t>since it is written, “You shall be holy, for I am holy.”  </a:t>
            </a:r>
            <a:r>
              <a:rPr lang="en-AU" sz="2600" b="1" baseline="30000" dirty="0">
                <a:solidFill>
                  <a:schemeClr val="bg1"/>
                </a:solidFill>
                <a:latin typeface="Times New Roman" panose="02020603050405020304" pitchFamily="18" charset="0"/>
                <a:ea typeface="Arial" panose="020B0604020202020204" pitchFamily="34" charset="0"/>
              </a:rPr>
              <a:t>17 </a:t>
            </a:r>
            <a:r>
              <a:rPr lang="en-AU" sz="2600" dirty="0">
                <a:solidFill>
                  <a:schemeClr val="bg1"/>
                </a:solidFill>
                <a:latin typeface="Times New Roman" panose="02020603050405020304" pitchFamily="18" charset="0"/>
                <a:ea typeface="Arial" panose="020B0604020202020204" pitchFamily="34" charset="0"/>
              </a:rPr>
              <a:t>And if you call on him as Father who judges impartially according to each one’s deeds, conduct yourselves with fear throughout the time of your exile, </a:t>
            </a:r>
            <a:r>
              <a:rPr lang="en-AU" sz="2600" b="1" baseline="30000" dirty="0">
                <a:solidFill>
                  <a:schemeClr val="bg1"/>
                </a:solidFill>
                <a:latin typeface="Times New Roman" panose="02020603050405020304" pitchFamily="18" charset="0"/>
                <a:ea typeface="Arial" panose="020B0604020202020204" pitchFamily="34" charset="0"/>
              </a:rPr>
              <a:t>18 </a:t>
            </a:r>
            <a:r>
              <a:rPr lang="en-AU" sz="2600" dirty="0">
                <a:solidFill>
                  <a:schemeClr val="bg1"/>
                </a:solidFill>
                <a:latin typeface="Times New Roman" panose="02020603050405020304" pitchFamily="18" charset="0"/>
                <a:ea typeface="Arial" panose="020B0604020202020204" pitchFamily="34" charset="0"/>
              </a:rPr>
              <a:t>knowing that you were ransomed from the futile ways inherited from your forefathers, not with perishable things such as silver or gold, </a:t>
            </a:r>
            <a:r>
              <a:rPr lang="en-AU" sz="2600" b="1" baseline="30000" dirty="0">
                <a:solidFill>
                  <a:schemeClr val="bg1"/>
                </a:solidFill>
                <a:latin typeface="Times New Roman" panose="02020603050405020304" pitchFamily="18" charset="0"/>
                <a:ea typeface="Arial" panose="020B0604020202020204" pitchFamily="34" charset="0"/>
              </a:rPr>
              <a:t>19 </a:t>
            </a:r>
            <a:r>
              <a:rPr lang="en-AU" sz="2600" dirty="0">
                <a:solidFill>
                  <a:schemeClr val="bg1"/>
                </a:solidFill>
                <a:latin typeface="Times New Roman" panose="02020603050405020304" pitchFamily="18" charset="0"/>
                <a:ea typeface="Arial" panose="020B0604020202020204" pitchFamily="34" charset="0"/>
              </a:rPr>
              <a:t>but with the precious blood of Christ, like that of a lamb without blemish or spot.</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859969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1989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20 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He was foreknown before the foundation of the world but was made manifest in the last times for the sake of you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21 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who through him are believers in God, who raised him from the dead and gave him glory, so that your faith and hope are in God.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indent="1524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800" b="1" baseline="30000" dirty="0">
                <a:solidFill>
                  <a:schemeClr val="bg1"/>
                </a:solidFill>
                <a:latin typeface="Times New Roman" panose="02020603050405020304" pitchFamily="18" charset="0"/>
                <a:ea typeface="Arial" panose="020B0604020202020204" pitchFamily="34" charset="0"/>
              </a:rPr>
              <a:t>22 </a:t>
            </a:r>
            <a:r>
              <a:rPr lang="en-AU" sz="2800" dirty="0">
                <a:solidFill>
                  <a:schemeClr val="bg1"/>
                </a:solidFill>
                <a:latin typeface="Times New Roman" panose="02020603050405020304" pitchFamily="18" charset="0"/>
                <a:ea typeface="Arial" panose="020B0604020202020204" pitchFamily="34" charset="0"/>
              </a:rPr>
              <a:t>Having purified your souls by your obedience to the truth for a sincere brotherly love, love one another earnestly from a pure heart, </a:t>
            </a:r>
            <a:r>
              <a:rPr lang="en-AU" sz="2800" b="1" baseline="30000" dirty="0">
                <a:solidFill>
                  <a:schemeClr val="bg1"/>
                </a:solidFill>
                <a:latin typeface="Times New Roman" panose="02020603050405020304" pitchFamily="18" charset="0"/>
                <a:ea typeface="Arial" panose="020B0604020202020204" pitchFamily="34" charset="0"/>
              </a:rPr>
              <a:t>23 </a:t>
            </a:r>
            <a:r>
              <a:rPr lang="en-AU" sz="2800" dirty="0">
                <a:solidFill>
                  <a:schemeClr val="bg1"/>
                </a:solidFill>
                <a:latin typeface="Times New Roman" panose="02020603050405020304" pitchFamily="18" charset="0"/>
                <a:ea typeface="Arial" panose="020B0604020202020204" pitchFamily="34" charset="0"/>
              </a:rPr>
              <a:t>since you have been born again, not of perishable seed but of imperishable, through the living and abiding word of God;</a:t>
            </a:r>
            <a:endPar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147005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9186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24 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“All flesh is like grass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all its glory like the flower of grass.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The grass withers,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 flower falls,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25 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but the word of the Lord remains forever.”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800" dirty="0">
                <a:solidFill>
                  <a:schemeClr val="bg1"/>
                </a:solidFill>
                <a:latin typeface="Times New Roman" panose="02020603050405020304" pitchFamily="18" charset="0"/>
                <a:ea typeface="Arial" panose="020B0604020202020204" pitchFamily="34" charset="0"/>
              </a:rPr>
              <a:t>And this word is the good news that was preached to you.</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643261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2308324"/>
          </a:xfrm>
          <a:prstGeom prst="rect">
            <a:avLst/>
          </a:prstGeom>
          <a:noFill/>
        </p:spPr>
        <p:txBody>
          <a:bodyPr wrap="square" rtlCol="0">
            <a:spAutoFit/>
          </a:bodyPr>
          <a:lstStyle/>
          <a:p>
            <a:r>
              <a:rPr lang="en-AU" sz="6000" dirty="0">
                <a:solidFill>
                  <a:schemeClr val="bg1"/>
                </a:solidFill>
                <a:latin typeface="Times New Roman" panose="02020603050405020304" pitchFamily="18" charset="0"/>
                <a:cs typeface="Times New Roman" panose="02020603050405020304" pitchFamily="18" charset="0"/>
              </a:rPr>
              <a:t>    With  </a:t>
            </a:r>
            <a:r>
              <a:rPr lang="en-AU" sz="7200" b="1" dirty="0">
                <a:solidFill>
                  <a:srgbClr val="FFFF00"/>
                </a:solidFill>
                <a:latin typeface="Times New Roman" panose="02020603050405020304" pitchFamily="18" charset="0"/>
                <a:cs typeface="Times New Roman" panose="02020603050405020304" pitchFamily="18" charset="0"/>
              </a:rPr>
              <a:t>P</a:t>
            </a:r>
            <a:r>
              <a:rPr lang="en-AU" sz="6000" dirty="0">
                <a:solidFill>
                  <a:schemeClr val="bg1"/>
                </a:solidFill>
                <a:latin typeface="Times New Roman" panose="02020603050405020304" pitchFamily="18" charset="0"/>
                <a:cs typeface="Times New Roman" panose="02020603050405020304" pitchFamily="18" charset="0"/>
              </a:rPr>
              <a:t>rivilege</a:t>
            </a:r>
          </a:p>
          <a:p>
            <a:r>
              <a:rPr lang="en-AU" sz="6000" dirty="0">
                <a:solidFill>
                  <a:schemeClr val="bg1"/>
                </a:solidFill>
                <a:latin typeface="Times New Roman" panose="02020603050405020304" pitchFamily="18" charset="0"/>
                <a:cs typeface="Times New Roman" panose="02020603050405020304" pitchFamily="18" charset="0"/>
              </a:rPr>
              <a:t>Comes   </a:t>
            </a:r>
            <a:r>
              <a:rPr lang="en-AU" sz="7200" b="1" dirty="0">
                <a:solidFill>
                  <a:srgbClr val="FFFF00"/>
                </a:solidFill>
                <a:latin typeface="Times New Roman" panose="02020603050405020304" pitchFamily="18" charset="0"/>
                <a:cs typeface="Times New Roman" panose="02020603050405020304" pitchFamily="18" charset="0"/>
              </a:rPr>
              <a:t>R</a:t>
            </a:r>
            <a:r>
              <a:rPr lang="en-AU" sz="6000" dirty="0">
                <a:solidFill>
                  <a:schemeClr val="bg1"/>
                </a:solidFill>
                <a:latin typeface="Times New Roman" panose="02020603050405020304" pitchFamily="18" charset="0"/>
                <a:cs typeface="Times New Roman" panose="02020603050405020304" pitchFamily="18" charset="0"/>
              </a:rPr>
              <a:t>esponsibility</a:t>
            </a:r>
          </a:p>
        </p:txBody>
      </p:sp>
      <p:sp>
        <p:nvSpPr>
          <p:cNvPr id="3" name="TextBox 2">
            <a:extLst>
              <a:ext uri="{FF2B5EF4-FFF2-40B4-BE49-F238E27FC236}">
                <a16:creationId xmlns:a16="http://schemas.microsoft.com/office/drawing/2014/main" id="{EEFF3B24-7618-644C-A9F0-ADFB5D876A1C}"/>
              </a:ext>
            </a:extLst>
          </p:cNvPr>
          <p:cNvSpPr txBox="1"/>
          <p:nvPr/>
        </p:nvSpPr>
        <p:spPr>
          <a:xfrm>
            <a:off x="172934" y="2404152"/>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err="1">
                <a:solidFill>
                  <a:schemeClr val="bg1"/>
                </a:solidFill>
                <a:latin typeface="Times New Roman" panose="02020603050405020304" pitchFamily="18" charset="0"/>
                <a:ea typeface="Batang" panose="02030600000101010101" pitchFamily="18" charset="-127"/>
              </a:rPr>
              <a:t>ἀν</a:t>
            </a:r>
            <a:r>
              <a:rPr lang="en-AU" sz="2000" dirty="0">
                <a:solidFill>
                  <a:schemeClr val="bg1"/>
                </a:solidFill>
                <a:latin typeface="Times New Roman" panose="02020603050405020304" pitchFamily="18" charset="0"/>
                <a:ea typeface="Batang" panose="02030600000101010101" pitchFamily="18" charset="-127"/>
              </a:rPr>
              <a:t>α</a:t>
            </a:r>
            <a:r>
              <a:rPr lang="en-AU" sz="2000" dirty="0" err="1">
                <a:solidFill>
                  <a:schemeClr val="bg1"/>
                </a:solidFill>
                <a:latin typeface="Times New Roman" panose="02020603050405020304" pitchFamily="18" charset="0"/>
                <a:ea typeface="Batang" panose="02030600000101010101" pitchFamily="18" charset="-127"/>
              </a:rPr>
              <a:t>στροφῇ</a:t>
            </a:r>
            <a:r>
              <a:rPr lang="en-AU" sz="2000" dirty="0">
                <a:solidFill>
                  <a:schemeClr val="bg1"/>
                </a:solidFill>
                <a:latin typeface="Times New Roman" panose="02020603050405020304" pitchFamily="18" charset="0"/>
                <a:ea typeface="Batang" panose="02030600000101010101" pitchFamily="18" charset="-127"/>
              </a:rPr>
              <a:t>  (</a:t>
            </a:r>
            <a:r>
              <a:rPr lang="en-AU" sz="2000" dirty="0" err="1">
                <a:solidFill>
                  <a:schemeClr val="bg1"/>
                </a:solidFill>
                <a:latin typeface="Times New Roman" panose="02020603050405020304" pitchFamily="18" charset="0"/>
                <a:ea typeface="Times New Roman" panose="02020603050405020304" pitchFamily="18" charset="0"/>
              </a:rPr>
              <a:t>anastrophē</a:t>
            </a:r>
            <a:r>
              <a:rPr lang="en-AU" sz="2000" dirty="0">
                <a:solidFill>
                  <a:schemeClr val="bg1"/>
                </a:solidFill>
                <a:latin typeface="Times New Roman" panose="02020603050405020304" pitchFamily="18" charset="0"/>
                <a:ea typeface="Times New Roman" panose="02020603050405020304" pitchFamily="18" charset="0"/>
              </a:rPr>
              <a:t>) – Conduct / Way of Life...  </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As disciples of Jesus Christ, How we live, matters.</a:t>
            </a:r>
          </a:p>
        </p:txBody>
      </p:sp>
      <p:sp>
        <p:nvSpPr>
          <p:cNvPr id="4" name="TextBox 3">
            <a:extLst>
              <a:ext uri="{FF2B5EF4-FFF2-40B4-BE49-F238E27FC236}">
                <a16:creationId xmlns:a16="http://schemas.microsoft.com/office/drawing/2014/main" id="{74CD7E84-A375-BE48-80DB-7056BA1E9D83}"/>
              </a:ext>
            </a:extLst>
          </p:cNvPr>
          <p:cNvSpPr txBox="1"/>
          <p:nvPr/>
        </p:nvSpPr>
        <p:spPr>
          <a:xfrm>
            <a:off x="2198424" y="3047316"/>
            <a:ext cx="5112568" cy="707886"/>
          </a:xfrm>
          <a:prstGeom prst="rect">
            <a:avLst/>
          </a:prstGeom>
          <a:noFill/>
          <a:ln>
            <a:solidFill>
              <a:srgbClr val="FFFF00"/>
            </a:solidFill>
          </a:ln>
        </p:spPr>
        <p:txBody>
          <a:bodyPr wrap="square" rtlCol="0">
            <a:spAutoFit/>
          </a:bodyPr>
          <a:lstStyle/>
          <a:p>
            <a:pPr algn="ctr"/>
            <a:r>
              <a:rPr lang="en-AU" sz="2000" dirty="0">
                <a:solidFill>
                  <a:srgbClr val="FFFF00"/>
                </a:solidFill>
              </a:rPr>
              <a:t>No one can be saved by doing good works.</a:t>
            </a:r>
          </a:p>
          <a:p>
            <a:pPr algn="ctr"/>
            <a:r>
              <a:rPr lang="en-AU" sz="2000" dirty="0">
                <a:solidFill>
                  <a:srgbClr val="FFFF00"/>
                </a:solidFill>
              </a:rPr>
              <a:t>But we who are saved, will do good works.</a:t>
            </a:r>
          </a:p>
        </p:txBody>
      </p:sp>
      <p:sp>
        <p:nvSpPr>
          <p:cNvPr id="5" name="Rectangle 4">
            <a:extLst>
              <a:ext uri="{FF2B5EF4-FFF2-40B4-BE49-F238E27FC236}">
                <a16:creationId xmlns:a16="http://schemas.microsoft.com/office/drawing/2014/main" id="{70145B37-F501-154D-87E9-48315BCF51A0}"/>
              </a:ext>
            </a:extLst>
          </p:cNvPr>
          <p:cNvSpPr/>
          <p:nvPr/>
        </p:nvSpPr>
        <p:spPr>
          <a:xfrm>
            <a:off x="611560" y="3793604"/>
            <a:ext cx="8212223" cy="1015663"/>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Therefore, preparing your minds for action </a:t>
            </a:r>
            <a:r>
              <a:rPr lang="en-AU" sz="2000" dirty="0">
                <a:latin typeface="Minion Pro" panose="02040503050201020203" pitchFamily="18" charset="0"/>
                <a:ea typeface="Times New Roman" panose="02020603050405020304" pitchFamily="18" charset="0"/>
                <a:cs typeface="Times New Roman" panose="02020603050405020304" pitchFamily="18" charset="0"/>
              </a:rPr>
              <a:t>(girding up the loins of your mind)</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and being sober-minded, set your hope fully on the grace that will be brought to you at the revelation of Jesus Christ.</a:t>
            </a:r>
            <a:endParaRPr lang="en-AU"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9005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830997"/>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With Privilege </a:t>
            </a:r>
          </a:p>
          <a:p>
            <a:r>
              <a:rPr lang="en-AU" sz="2400" b="1" dirty="0">
                <a:solidFill>
                  <a:srgbClr val="FFFF00"/>
                </a:solidFill>
                <a:latin typeface="Times New Roman" panose="02020603050405020304" pitchFamily="18" charset="0"/>
                <a:cs typeface="Times New Roman" panose="02020603050405020304" pitchFamily="18" charset="0"/>
              </a:rPr>
              <a:t>Comes Responsibility</a:t>
            </a:r>
          </a:p>
        </p:txBody>
      </p:sp>
      <p:sp>
        <p:nvSpPr>
          <p:cNvPr id="2" name="TextBox 1">
            <a:extLst>
              <a:ext uri="{FF2B5EF4-FFF2-40B4-BE49-F238E27FC236}">
                <a16:creationId xmlns:a16="http://schemas.microsoft.com/office/drawing/2014/main" id="{45460C2D-85C8-C948-A5AF-2A7312E016F9}"/>
              </a:ext>
            </a:extLst>
          </p:cNvPr>
          <p:cNvSpPr txBox="1"/>
          <p:nvPr/>
        </p:nvSpPr>
        <p:spPr>
          <a:xfrm>
            <a:off x="3923928" y="22152"/>
            <a:ext cx="5112568" cy="707886"/>
          </a:xfrm>
          <a:prstGeom prst="rect">
            <a:avLst/>
          </a:prstGeom>
          <a:noFill/>
          <a:ln>
            <a:solidFill>
              <a:srgbClr val="FFFF00"/>
            </a:solidFill>
          </a:ln>
        </p:spPr>
        <p:txBody>
          <a:bodyPr wrap="square" rtlCol="0">
            <a:spAutoFit/>
          </a:bodyPr>
          <a:lstStyle/>
          <a:p>
            <a:pPr algn="ctr"/>
            <a:r>
              <a:rPr lang="en-AU" sz="2000" dirty="0">
                <a:solidFill>
                  <a:srgbClr val="FFFF00"/>
                </a:solidFill>
              </a:rPr>
              <a:t>No one can be saved by doing good works.</a:t>
            </a:r>
          </a:p>
          <a:p>
            <a:pPr algn="ctr"/>
            <a:r>
              <a:rPr lang="en-AU" sz="2000" dirty="0">
                <a:solidFill>
                  <a:srgbClr val="FFFF00"/>
                </a:solidFill>
              </a:rPr>
              <a:t>But we who are saved, will do good works.</a:t>
            </a:r>
          </a:p>
        </p:txBody>
      </p:sp>
      <p:sp>
        <p:nvSpPr>
          <p:cNvPr id="6" name="TextBox 5">
            <a:extLst>
              <a:ext uri="{FF2B5EF4-FFF2-40B4-BE49-F238E27FC236}">
                <a16:creationId xmlns:a16="http://schemas.microsoft.com/office/drawing/2014/main" id="{E056A29B-1E48-274C-8E8F-5E521EA4BE8E}"/>
              </a:ext>
            </a:extLst>
          </p:cNvPr>
          <p:cNvSpPr txBox="1"/>
          <p:nvPr/>
        </p:nvSpPr>
        <p:spPr>
          <a:xfrm>
            <a:off x="0" y="767255"/>
            <a:ext cx="7380312" cy="461665"/>
          </a:xfrm>
          <a:prstGeom prst="rect">
            <a:avLst/>
          </a:prstGeom>
          <a:noFill/>
        </p:spPr>
        <p:txBody>
          <a:bodyPr wrap="square" rtlCol="0">
            <a:spAutoFit/>
          </a:bodyPr>
          <a:lstStyle/>
          <a:p>
            <a:r>
              <a:rPr lang="en-AU" sz="2400" u="sng" dirty="0">
                <a:solidFill>
                  <a:schemeClr val="bg1"/>
                </a:solidFill>
                <a:latin typeface="Times New Roman" panose="02020603050405020304" pitchFamily="18" charset="0"/>
                <a:cs typeface="Times New Roman" panose="02020603050405020304" pitchFamily="18" charset="0"/>
              </a:rPr>
              <a:t>Motivations to live lives of Holiness and Obedience</a:t>
            </a:r>
          </a:p>
        </p:txBody>
      </p:sp>
      <p:sp>
        <p:nvSpPr>
          <p:cNvPr id="8" name="TextBox 7">
            <a:extLst>
              <a:ext uri="{FF2B5EF4-FFF2-40B4-BE49-F238E27FC236}">
                <a16:creationId xmlns:a16="http://schemas.microsoft.com/office/drawing/2014/main" id="{CF909BA4-C29C-3A4D-84F0-759E3644C04E}"/>
              </a:ext>
            </a:extLst>
          </p:cNvPr>
          <p:cNvSpPr txBox="1"/>
          <p:nvPr/>
        </p:nvSpPr>
        <p:spPr>
          <a:xfrm>
            <a:off x="0" y="1219200"/>
            <a:ext cx="687625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Be Holy because our Heavenly Father is Holy</a:t>
            </a:r>
          </a:p>
        </p:txBody>
      </p:sp>
      <p:sp>
        <p:nvSpPr>
          <p:cNvPr id="10" name="TextBox 9">
            <a:extLst>
              <a:ext uri="{FF2B5EF4-FFF2-40B4-BE49-F238E27FC236}">
                <a16:creationId xmlns:a16="http://schemas.microsoft.com/office/drawing/2014/main" id="{360B5013-0F1F-CF4C-BA87-23648417F971}"/>
              </a:ext>
            </a:extLst>
          </p:cNvPr>
          <p:cNvSpPr txBox="1"/>
          <p:nvPr/>
        </p:nvSpPr>
        <p:spPr>
          <a:xfrm>
            <a:off x="0" y="1598252"/>
            <a:ext cx="299833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The Fear of God</a:t>
            </a:r>
          </a:p>
        </p:txBody>
      </p:sp>
    </p:spTree>
    <p:extLst>
      <p:ext uri="{BB962C8B-B14F-4D97-AF65-F5344CB8AC3E}">
        <p14:creationId xmlns:p14="http://schemas.microsoft.com/office/powerpoint/2010/main" val="129581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3E1E7A18-EDD9-9342-BCDD-385E6229D7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0"/>
            <a:ext cx="4816475"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214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830997"/>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With Privilege </a:t>
            </a:r>
          </a:p>
          <a:p>
            <a:r>
              <a:rPr lang="en-AU" sz="2400" b="1" dirty="0">
                <a:solidFill>
                  <a:srgbClr val="FFFF00"/>
                </a:solidFill>
                <a:latin typeface="Times New Roman" panose="02020603050405020304" pitchFamily="18" charset="0"/>
                <a:cs typeface="Times New Roman" panose="02020603050405020304" pitchFamily="18" charset="0"/>
              </a:rPr>
              <a:t>Comes Responsibility</a:t>
            </a:r>
          </a:p>
        </p:txBody>
      </p:sp>
      <p:sp>
        <p:nvSpPr>
          <p:cNvPr id="2" name="TextBox 1">
            <a:extLst>
              <a:ext uri="{FF2B5EF4-FFF2-40B4-BE49-F238E27FC236}">
                <a16:creationId xmlns:a16="http://schemas.microsoft.com/office/drawing/2014/main" id="{45460C2D-85C8-C948-A5AF-2A7312E016F9}"/>
              </a:ext>
            </a:extLst>
          </p:cNvPr>
          <p:cNvSpPr txBox="1"/>
          <p:nvPr/>
        </p:nvSpPr>
        <p:spPr>
          <a:xfrm>
            <a:off x="3923928" y="22152"/>
            <a:ext cx="5112568" cy="707886"/>
          </a:xfrm>
          <a:prstGeom prst="rect">
            <a:avLst/>
          </a:prstGeom>
          <a:noFill/>
          <a:ln>
            <a:solidFill>
              <a:srgbClr val="FFFF00"/>
            </a:solidFill>
          </a:ln>
        </p:spPr>
        <p:txBody>
          <a:bodyPr wrap="square" rtlCol="0">
            <a:spAutoFit/>
          </a:bodyPr>
          <a:lstStyle/>
          <a:p>
            <a:pPr algn="ctr"/>
            <a:r>
              <a:rPr lang="en-AU" sz="2000" dirty="0">
                <a:solidFill>
                  <a:srgbClr val="FFFF00"/>
                </a:solidFill>
              </a:rPr>
              <a:t>No one can be saved by doing good works.</a:t>
            </a:r>
          </a:p>
          <a:p>
            <a:pPr algn="ctr"/>
            <a:r>
              <a:rPr lang="en-AU" sz="2000" dirty="0">
                <a:solidFill>
                  <a:srgbClr val="FFFF00"/>
                </a:solidFill>
              </a:rPr>
              <a:t>But we who are saved, will do good works.</a:t>
            </a:r>
          </a:p>
        </p:txBody>
      </p:sp>
      <p:sp>
        <p:nvSpPr>
          <p:cNvPr id="6" name="TextBox 5">
            <a:extLst>
              <a:ext uri="{FF2B5EF4-FFF2-40B4-BE49-F238E27FC236}">
                <a16:creationId xmlns:a16="http://schemas.microsoft.com/office/drawing/2014/main" id="{E056A29B-1E48-274C-8E8F-5E521EA4BE8E}"/>
              </a:ext>
            </a:extLst>
          </p:cNvPr>
          <p:cNvSpPr txBox="1"/>
          <p:nvPr/>
        </p:nvSpPr>
        <p:spPr>
          <a:xfrm>
            <a:off x="0" y="767255"/>
            <a:ext cx="7380312" cy="461665"/>
          </a:xfrm>
          <a:prstGeom prst="rect">
            <a:avLst/>
          </a:prstGeom>
          <a:noFill/>
        </p:spPr>
        <p:txBody>
          <a:bodyPr wrap="square" rtlCol="0">
            <a:spAutoFit/>
          </a:bodyPr>
          <a:lstStyle/>
          <a:p>
            <a:r>
              <a:rPr lang="en-AU" sz="2400" u="sng" dirty="0">
                <a:solidFill>
                  <a:schemeClr val="bg1"/>
                </a:solidFill>
                <a:latin typeface="Times New Roman" panose="02020603050405020304" pitchFamily="18" charset="0"/>
                <a:cs typeface="Times New Roman" panose="02020603050405020304" pitchFamily="18" charset="0"/>
              </a:rPr>
              <a:t>Motivations to live lives of Holiness and Obedience</a:t>
            </a:r>
          </a:p>
        </p:txBody>
      </p:sp>
      <p:sp>
        <p:nvSpPr>
          <p:cNvPr id="8" name="TextBox 7">
            <a:extLst>
              <a:ext uri="{FF2B5EF4-FFF2-40B4-BE49-F238E27FC236}">
                <a16:creationId xmlns:a16="http://schemas.microsoft.com/office/drawing/2014/main" id="{CF909BA4-C29C-3A4D-84F0-759E3644C04E}"/>
              </a:ext>
            </a:extLst>
          </p:cNvPr>
          <p:cNvSpPr txBox="1"/>
          <p:nvPr/>
        </p:nvSpPr>
        <p:spPr>
          <a:xfrm>
            <a:off x="0" y="1219200"/>
            <a:ext cx="6876256"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Be Holy because our Heavenly Father is Holy</a:t>
            </a:r>
          </a:p>
        </p:txBody>
      </p:sp>
      <p:sp>
        <p:nvSpPr>
          <p:cNvPr id="10" name="TextBox 9">
            <a:extLst>
              <a:ext uri="{FF2B5EF4-FFF2-40B4-BE49-F238E27FC236}">
                <a16:creationId xmlns:a16="http://schemas.microsoft.com/office/drawing/2014/main" id="{360B5013-0F1F-CF4C-BA87-23648417F971}"/>
              </a:ext>
            </a:extLst>
          </p:cNvPr>
          <p:cNvSpPr txBox="1"/>
          <p:nvPr/>
        </p:nvSpPr>
        <p:spPr>
          <a:xfrm>
            <a:off x="0" y="1598252"/>
            <a:ext cx="2998335"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The Fear of God</a:t>
            </a:r>
          </a:p>
        </p:txBody>
      </p:sp>
      <p:sp>
        <p:nvSpPr>
          <p:cNvPr id="11" name="TextBox 10">
            <a:extLst>
              <a:ext uri="{FF2B5EF4-FFF2-40B4-BE49-F238E27FC236}">
                <a16:creationId xmlns:a16="http://schemas.microsoft.com/office/drawing/2014/main" id="{FF0447BB-1147-F942-B80B-73FCD4C80F6E}"/>
              </a:ext>
            </a:extLst>
          </p:cNvPr>
          <p:cNvSpPr txBox="1"/>
          <p:nvPr/>
        </p:nvSpPr>
        <p:spPr>
          <a:xfrm>
            <a:off x="2987824" y="1645999"/>
            <a:ext cx="6111051" cy="1015663"/>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Many misunderstand the fear of God</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Some believe God delights to smite</a:t>
            </a: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Others believe Christians should have no fear of God</a:t>
            </a:r>
          </a:p>
        </p:txBody>
      </p:sp>
      <p:sp>
        <p:nvSpPr>
          <p:cNvPr id="12" name="TextBox 11">
            <a:extLst>
              <a:ext uri="{FF2B5EF4-FFF2-40B4-BE49-F238E27FC236}">
                <a16:creationId xmlns:a16="http://schemas.microsoft.com/office/drawing/2014/main" id="{E45F39C9-2285-514C-A6E0-3B7E67B5C4EC}"/>
              </a:ext>
            </a:extLst>
          </p:cNvPr>
          <p:cNvSpPr txBox="1"/>
          <p:nvPr/>
        </p:nvSpPr>
        <p:spPr>
          <a:xfrm>
            <a:off x="45125" y="1926480"/>
            <a:ext cx="2986449"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 does not delight in punishing the wicked</a:t>
            </a:r>
          </a:p>
        </p:txBody>
      </p:sp>
      <p:sp>
        <p:nvSpPr>
          <p:cNvPr id="14" name="TextBox 13">
            <a:extLst>
              <a:ext uri="{FF2B5EF4-FFF2-40B4-BE49-F238E27FC236}">
                <a16:creationId xmlns:a16="http://schemas.microsoft.com/office/drawing/2014/main" id="{C0105667-9B99-C647-8CA3-C7157BE737D1}"/>
              </a:ext>
            </a:extLst>
          </p:cNvPr>
          <p:cNvSpPr txBox="1"/>
          <p:nvPr/>
        </p:nvSpPr>
        <p:spPr>
          <a:xfrm>
            <a:off x="0" y="2634366"/>
            <a:ext cx="9085281"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We are consistently taught (Old Testament and New Testament) to Fear God</a:t>
            </a:r>
          </a:p>
        </p:txBody>
      </p:sp>
      <p:sp>
        <p:nvSpPr>
          <p:cNvPr id="13" name="Rectangle 12">
            <a:extLst>
              <a:ext uri="{FF2B5EF4-FFF2-40B4-BE49-F238E27FC236}">
                <a16:creationId xmlns:a16="http://schemas.microsoft.com/office/drawing/2014/main" id="{B80615A3-467F-0842-8132-88AC6A03C03F}"/>
              </a:ext>
            </a:extLst>
          </p:cNvPr>
          <p:cNvSpPr/>
          <p:nvPr/>
        </p:nvSpPr>
        <p:spPr>
          <a:xfrm>
            <a:off x="465888" y="4660029"/>
            <a:ext cx="8212223" cy="1015663"/>
          </a:xfrm>
          <a:prstGeom prst="rect">
            <a:avLst/>
          </a:prstGeom>
          <a:solidFill>
            <a:schemeClr val="bg1"/>
          </a:solidFill>
        </p:spPr>
        <p:txBody>
          <a:bodyPr wrap="square">
            <a:spAutoFit/>
          </a:bodyPr>
          <a:lstStyle/>
          <a:p>
            <a:r>
              <a:rPr lang="en-US" sz="2000" dirty="0">
                <a:latin typeface="Comic Sans MS" panose="030F0902030302020204" pitchFamily="66" charset="0"/>
                <a:ea typeface="Times New Roman" panose="02020603050405020304" pitchFamily="18" charset="0"/>
                <a:cs typeface="Times New Roman" panose="02020603050405020304" pitchFamily="18" charset="0"/>
              </a:rPr>
              <a:t>Acts 9:</a:t>
            </a:r>
            <a:r>
              <a:rPr lang="en-AU" sz="2000" dirty="0">
                <a:latin typeface="Comic Sans MS" panose="030F0902030302020204" pitchFamily="66" charset="0"/>
                <a:ea typeface="Times New Roman" panose="02020603050405020304" pitchFamily="18" charset="0"/>
                <a:cs typeface="Times New Roman" panose="02020603050405020304" pitchFamily="18" charset="0"/>
              </a:rPr>
              <a:t> (ESV) </a:t>
            </a:r>
            <a:r>
              <a:rPr lang="en-US" sz="2000" b="1" baseline="30000" dirty="0">
                <a:latin typeface="Comic Sans MS" panose="030F0902030302020204" pitchFamily="66" charset="0"/>
                <a:ea typeface="Times New Roman" panose="02020603050405020304" pitchFamily="18" charset="0"/>
                <a:cs typeface="Times New Roman" panose="02020603050405020304" pitchFamily="18" charset="0"/>
              </a:rPr>
              <a:t>31 </a:t>
            </a:r>
            <a:r>
              <a:rPr lang="en-US" sz="2000" dirty="0">
                <a:latin typeface="Comic Sans MS" panose="030F0902030302020204" pitchFamily="66" charset="0"/>
                <a:ea typeface="Times New Roman" panose="02020603050405020304" pitchFamily="18" charset="0"/>
                <a:cs typeface="Times New Roman" panose="02020603050405020304" pitchFamily="18" charset="0"/>
              </a:rPr>
              <a:t>So the church throughout all Judea and Galilee and Samaria had peace and was being built up.  </a:t>
            </a:r>
            <a:r>
              <a:rPr lang="en-US" sz="2000" u="sng" dirty="0">
                <a:latin typeface="Comic Sans MS" panose="030F0902030302020204" pitchFamily="66" charset="0"/>
                <a:ea typeface="Times New Roman" panose="02020603050405020304" pitchFamily="18" charset="0"/>
                <a:cs typeface="Times New Roman" panose="02020603050405020304" pitchFamily="18" charset="0"/>
              </a:rPr>
              <a:t>And walking in the fear of the Lord</a:t>
            </a:r>
            <a:r>
              <a:rPr lang="en-US" sz="2000" dirty="0">
                <a:latin typeface="Comic Sans MS" panose="030F0902030302020204" pitchFamily="66" charset="0"/>
                <a:ea typeface="Times New Roman" panose="02020603050405020304" pitchFamily="18" charset="0"/>
                <a:cs typeface="Times New Roman" panose="02020603050405020304" pitchFamily="18" charset="0"/>
              </a:rPr>
              <a:t> and in the comfort of the Holy Spirit, it multiplied.</a:t>
            </a:r>
            <a:r>
              <a:rPr lang="en-AU" sz="2000" dirty="0"/>
              <a:t> </a:t>
            </a:r>
            <a:endParaRPr lang="en-AU" sz="2000"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D4D24023-BADC-564E-B12E-D5A403D35196}"/>
              </a:ext>
            </a:extLst>
          </p:cNvPr>
          <p:cNvSpPr txBox="1"/>
          <p:nvPr/>
        </p:nvSpPr>
        <p:spPr>
          <a:xfrm>
            <a:off x="251521" y="3096426"/>
            <a:ext cx="8784976" cy="1015663"/>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A Healthy, Reverential Fear of God</a:t>
            </a:r>
            <a:endParaRPr lang="en-AU" sz="2000" dirty="0">
              <a:solidFill>
                <a:schemeClr val="bg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When we live by the Spirit (in tune with the Spirit) – living in obedience and Holiness, we have no reason to fear our Holy Heavenly Father</a:t>
            </a:r>
          </a:p>
        </p:txBody>
      </p:sp>
    </p:spTree>
    <p:extLst>
      <p:ext uri="{BB962C8B-B14F-4D97-AF65-F5344CB8AC3E}">
        <p14:creationId xmlns:p14="http://schemas.microsoft.com/office/powerpoint/2010/main" val="266781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3" grpId="0" animBg="1"/>
      <p:bldP spid="15" grpId="0" uiExpand="1" build="p"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114287</TotalTime>
  <Words>1966</Words>
  <Application>Microsoft Macintosh PowerPoint</Application>
  <PresentationFormat>On-screen Show (16:10)</PresentationFormat>
  <Paragraphs>139</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Comic Sans MS</vt:lpstr>
      <vt:lpstr>Minion Pro</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1900</cp:revision>
  <cp:lastPrinted>2020-10-02T02:34:42Z</cp:lastPrinted>
  <dcterms:created xsi:type="dcterms:W3CDTF">2016-11-04T06:28:01Z</dcterms:created>
  <dcterms:modified xsi:type="dcterms:W3CDTF">2020-10-02T02:44:31Z</dcterms:modified>
</cp:coreProperties>
</file>